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4.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5.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6.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7.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18.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19.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20.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1.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0"/>
  </p:notesMasterIdLst>
  <p:sldIdLst>
    <p:sldId id="405" r:id="rId2"/>
    <p:sldId id="406" r:id="rId3"/>
    <p:sldId id="323" r:id="rId4"/>
    <p:sldId id="447" r:id="rId5"/>
    <p:sldId id="473" r:id="rId6"/>
    <p:sldId id="448" r:id="rId7"/>
    <p:sldId id="449" r:id="rId8"/>
    <p:sldId id="475" r:id="rId9"/>
    <p:sldId id="476" r:id="rId10"/>
    <p:sldId id="450" r:id="rId11"/>
    <p:sldId id="451" r:id="rId12"/>
    <p:sldId id="477" r:id="rId13"/>
    <p:sldId id="453" r:id="rId14"/>
    <p:sldId id="454" r:id="rId15"/>
    <p:sldId id="456" r:id="rId16"/>
    <p:sldId id="459" r:id="rId17"/>
    <p:sldId id="457" r:id="rId18"/>
    <p:sldId id="478" r:id="rId19"/>
    <p:sldId id="458" r:id="rId20"/>
    <p:sldId id="395" r:id="rId21"/>
    <p:sldId id="463" r:id="rId22"/>
    <p:sldId id="460" r:id="rId23"/>
    <p:sldId id="467" r:id="rId24"/>
    <p:sldId id="461" r:id="rId25"/>
    <p:sldId id="464" r:id="rId26"/>
    <p:sldId id="465" r:id="rId27"/>
    <p:sldId id="403" r:id="rId28"/>
    <p:sldId id="466" r:id="rId29"/>
    <p:sldId id="470" r:id="rId30"/>
    <p:sldId id="446" r:id="rId31"/>
    <p:sldId id="444" r:id="rId32"/>
    <p:sldId id="380" r:id="rId33"/>
    <p:sldId id="398" r:id="rId34"/>
    <p:sldId id="436" r:id="rId35"/>
    <p:sldId id="437" r:id="rId36"/>
    <p:sldId id="438" r:id="rId37"/>
    <p:sldId id="439" r:id="rId38"/>
    <p:sldId id="440" r:id="rId39"/>
    <p:sldId id="441" r:id="rId40"/>
    <p:sldId id="442" r:id="rId41"/>
    <p:sldId id="443" r:id="rId42"/>
    <p:sldId id="471" r:id="rId43"/>
    <p:sldId id="433" r:id="rId44"/>
    <p:sldId id="397" r:id="rId45"/>
    <p:sldId id="424" r:id="rId46"/>
    <p:sldId id="425" r:id="rId47"/>
    <p:sldId id="427" r:id="rId48"/>
    <p:sldId id="472" r:id="rId49"/>
    <p:sldId id="434" r:id="rId50"/>
    <p:sldId id="428" r:id="rId51"/>
    <p:sldId id="429" r:id="rId52"/>
    <p:sldId id="415" r:id="rId53"/>
    <p:sldId id="430" r:id="rId54"/>
    <p:sldId id="417" r:id="rId55"/>
    <p:sldId id="431" r:id="rId56"/>
    <p:sldId id="418" r:id="rId57"/>
    <p:sldId id="435" r:id="rId58"/>
    <p:sldId id="419" r:id="rId59"/>
    <p:sldId id="421" r:id="rId60"/>
    <p:sldId id="422" r:id="rId61"/>
    <p:sldId id="474" r:id="rId62"/>
    <p:sldId id="411" r:id="rId63"/>
    <p:sldId id="393" r:id="rId64"/>
    <p:sldId id="392" r:id="rId65"/>
    <p:sldId id="480" r:id="rId66"/>
    <p:sldId id="481" r:id="rId67"/>
    <p:sldId id="455" r:id="rId68"/>
    <p:sldId id="482" r:id="rId69"/>
    <p:sldId id="483" r:id="rId70"/>
    <p:sldId id="426" r:id="rId71"/>
    <p:sldId id="484" r:id="rId72"/>
    <p:sldId id="485" r:id="rId73"/>
    <p:sldId id="486" r:id="rId74"/>
    <p:sldId id="487" r:id="rId75"/>
    <p:sldId id="462" r:id="rId76"/>
    <p:sldId id="416" r:id="rId77"/>
    <p:sldId id="488" r:id="rId78"/>
    <p:sldId id="489" r:id="rId79"/>
    <p:sldId id="490" r:id="rId80"/>
    <p:sldId id="432" r:id="rId81"/>
    <p:sldId id="491" r:id="rId82"/>
    <p:sldId id="492" r:id="rId83"/>
    <p:sldId id="493" r:id="rId84"/>
    <p:sldId id="498" r:id="rId85"/>
    <p:sldId id="495" r:id="rId86"/>
    <p:sldId id="497" r:id="rId87"/>
    <p:sldId id="414" r:id="rId88"/>
    <p:sldId id="499" r:id="rId8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69" autoAdjust="0"/>
    <p:restoredTop sz="94626"/>
  </p:normalViewPr>
  <p:slideViewPr>
    <p:cSldViewPr snapToGrid="0">
      <p:cViewPr varScale="1">
        <p:scale>
          <a:sx n="105" d="100"/>
          <a:sy n="105" d="100"/>
        </p:scale>
        <p:origin x="76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sz="1400" b="1" dirty="0"/>
              <a:t>Headcount 2023-2024</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85330859059754"/>
          <c:y val="0.18848743118044048"/>
          <c:w val="0.44629378666474223"/>
          <c:h val="0.62355377175586069"/>
        </c:manualLayout>
      </c:layout>
      <c:pieChart>
        <c:varyColors val="1"/>
        <c:ser>
          <c:idx val="0"/>
          <c:order val="0"/>
          <c:tx>
            <c:strRef>
              <c:f>Sheet1!$B$1</c:f>
              <c:strCache>
                <c:ptCount val="1"/>
                <c:pt idx="0">
                  <c:v>Headcount 2023-2024</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6DB-4A1D-A6F3-916B64A801D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6DB-4A1D-A6F3-916B64A801D2}"/>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Taft campus</c:v>
                </c:pt>
                <c:pt idx="1">
                  <c:v>Westec</c:v>
                </c:pt>
              </c:strCache>
            </c:strRef>
          </c:cat>
          <c:val>
            <c:numRef>
              <c:f>Sheet1!$B$2:$B$3</c:f>
              <c:numCache>
                <c:formatCode>General</c:formatCode>
                <c:ptCount val="2"/>
                <c:pt idx="0">
                  <c:v>3414</c:v>
                </c:pt>
                <c:pt idx="1">
                  <c:v>5000</c:v>
                </c:pt>
              </c:numCache>
            </c:numRef>
          </c:val>
          <c:extLst>
            <c:ext xmlns:c16="http://schemas.microsoft.com/office/drawing/2014/chart" uri="{C3380CC4-5D6E-409C-BE32-E72D297353CC}">
              <c16:uniqueId val="{00000000-BB10-4577-A180-77F6C627CD97}"/>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1525943073796274"/>
          <c:y val="0.35384492289249347"/>
          <c:w val="0.38474056926203737"/>
          <c:h val="0.41031257399952642"/>
        </c:manualLayout>
      </c:layout>
      <c:overlay val="1"/>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F14-4C0A-9ABA-D8D0C4E6E85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1-7134-4F61-BCB5-B81AD6D5E7E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2-7134-4F61-BCB5-B81AD6D5E7E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F14-4C0A-9ABA-D8D0C4E6E857}"/>
              </c:ext>
            </c:extLst>
          </c:dPt>
          <c:dLbls>
            <c:dLbl>
              <c:idx val="1"/>
              <c:layout>
                <c:manualLayout>
                  <c:x val="-8.7447164388193804E-2"/>
                  <c:y val="0.1383146176330231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134-4F61-BCB5-B81AD6D5E7E2}"/>
                </c:ext>
              </c:extLst>
            </c:dLbl>
            <c:dLbl>
              <c:idx val="2"/>
              <c:layout>
                <c:manualLayout>
                  <c:x val="-2.611327150057163E-2"/>
                  <c:y val="-0.21148107551896914"/>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7134-4F61-BCB5-B81AD6D5E7E2}"/>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Adult Ed/ESL</c:v>
                </c:pt>
                <c:pt idx="1">
                  <c:v>Short-Term CTE</c:v>
                </c:pt>
                <c:pt idx="2">
                  <c:v>Degree/Transfer</c:v>
                </c:pt>
                <c:pt idx="3">
                  <c:v>Undecided/Other</c:v>
                </c:pt>
              </c:strCache>
            </c:strRef>
          </c:cat>
          <c:val>
            <c:numRef>
              <c:f>Sheet1!$B$2:$B$5</c:f>
              <c:numCache>
                <c:formatCode>#,##0</c:formatCode>
                <c:ptCount val="4"/>
                <c:pt idx="0" formatCode="General">
                  <c:v>3044</c:v>
                </c:pt>
                <c:pt idx="1">
                  <c:v>17798</c:v>
                </c:pt>
                <c:pt idx="2">
                  <c:v>71479</c:v>
                </c:pt>
                <c:pt idx="3">
                  <c:v>19195</c:v>
                </c:pt>
              </c:numCache>
            </c:numRef>
          </c:val>
          <c:extLst>
            <c:ext xmlns:c16="http://schemas.microsoft.com/office/drawing/2014/chart" uri="{C3380CC4-5D6E-409C-BE32-E72D297353CC}">
              <c16:uniqueId val="{00000000-7134-4F61-BCB5-B81AD6D5E7E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973968845049604"/>
          <c:y val="2.1926313302444295E-3"/>
          <c:w val="0.57026031154950396"/>
          <c:h val="0.75912912496011942"/>
        </c:manualLayout>
      </c:layout>
      <c:pieChart>
        <c:varyColors val="1"/>
        <c:ser>
          <c:idx val="0"/>
          <c:order val="0"/>
          <c:tx>
            <c:strRef>
              <c:f>Sheet1!$B$1</c:f>
              <c:strCache>
                <c:ptCount val="1"/>
                <c:pt idx="0">
                  <c:v>Column1</c:v>
                </c:pt>
              </c:strCache>
            </c:strRef>
          </c:tx>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986-4C47-AD40-CB22805ED06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986-4C47-AD40-CB22805ED06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986-4C47-AD40-CB22805ED06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986-4C47-AD40-CB22805ED065}"/>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Adult Ed/ESL</c:v>
                </c:pt>
                <c:pt idx="1">
                  <c:v>Short Term CTE</c:v>
                </c:pt>
                <c:pt idx="2">
                  <c:v>Degree/Transfer</c:v>
                </c:pt>
                <c:pt idx="3">
                  <c:v>Undecided/Other</c:v>
                </c:pt>
              </c:strCache>
            </c:strRef>
          </c:cat>
          <c:val>
            <c:numRef>
              <c:f>Sheet1!$B$2:$B$5</c:f>
              <c:numCache>
                <c:formatCode>General</c:formatCode>
                <c:ptCount val="4"/>
                <c:pt idx="0">
                  <c:v>138623</c:v>
                </c:pt>
                <c:pt idx="1">
                  <c:v>265792</c:v>
                </c:pt>
                <c:pt idx="2">
                  <c:v>985584</c:v>
                </c:pt>
                <c:pt idx="3">
                  <c:v>376793</c:v>
                </c:pt>
              </c:numCache>
            </c:numRef>
          </c:val>
          <c:extLst>
            <c:ext xmlns:c16="http://schemas.microsoft.com/office/drawing/2014/chart" uri="{C3380CC4-5D6E-409C-BE32-E72D297353CC}">
              <c16:uniqueId val="{00000000-2240-4853-83F1-B02DAAB95FB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dirty="0"/>
              <a:t>Gender, 2021-2022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BDB-476D-9B39-0C2E6480317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BDB-476D-9B39-0C2E6480317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Sheet1!$A$2:$A$3</c:f>
              <c:strCache>
                <c:ptCount val="2"/>
                <c:pt idx="0">
                  <c:v>Female</c:v>
                </c:pt>
                <c:pt idx="1">
                  <c:v>Male</c:v>
                </c:pt>
              </c:strCache>
            </c:strRef>
          </c:cat>
          <c:val>
            <c:numRef>
              <c:f>Sheet1!$B$2:$B$3</c:f>
              <c:numCache>
                <c:formatCode>General</c:formatCode>
                <c:ptCount val="2"/>
                <c:pt idx="0">
                  <c:v>665</c:v>
                </c:pt>
                <c:pt idx="1">
                  <c:v>3547</c:v>
                </c:pt>
              </c:numCache>
            </c:numRef>
          </c:val>
          <c:extLst>
            <c:ext xmlns:c16="http://schemas.microsoft.com/office/drawing/2014/chart" uri="{C3380CC4-5D6E-409C-BE32-E72D297353CC}">
              <c16:uniqueId val="{00000000-E0F1-4B6D-ABE3-CB9553E42E36}"/>
            </c:ext>
          </c:extLst>
        </c:ser>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dirty="0"/>
              <a:t>Gender, 2021-2022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BF-4539-80CC-13C50EFA009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2BF-4539-80CC-13C50EFA0093}"/>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Sheet1!$A$2:$A$3</c:f>
              <c:strCache>
                <c:ptCount val="2"/>
                <c:pt idx="0">
                  <c:v>Female</c:v>
                </c:pt>
                <c:pt idx="1">
                  <c:v>Male</c:v>
                </c:pt>
              </c:strCache>
            </c:strRef>
          </c:cat>
          <c:val>
            <c:numRef>
              <c:f>Sheet1!$B$2:$B$3</c:f>
              <c:numCache>
                <c:formatCode>General</c:formatCode>
                <c:ptCount val="2"/>
                <c:pt idx="0">
                  <c:v>1622</c:v>
                </c:pt>
                <c:pt idx="1">
                  <c:v>647</c:v>
                </c:pt>
              </c:numCache>
            </c:numRef>
          </c:val>
          <c:extLst>
            <c:ext xmlns:c16="http://schemas.microsoft.com/office/drawing/2014/chart" uri="{C3380CC4-5D6E-409C-BE32-E72D297353CC}">
              <c16:uniqueId val="{00000000-E0F1-4B6D-ABE3-CB9553E42E36}"/>
            </c:ext>
          </c:extLst>
        </c:ser>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dirty="0"/>
              <a:t>Gender, 2021-2022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028-440C-94BF-B64DC8C8A61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028-440C-94BF-B64DC8C8A613}"/>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Sheet1!$A$2:$A$3</c:f>
              <c:strCache>
                <c:ptCount val="2"/>
                <c:pt idx="0">
                  <c:v>Female</c:v>
                </c:pt>
                <c:pt idx="1">
                  <c:v>Male</c:v>
                </c:pt>
              </c:strCache>
            </c:strRef>
          </c:cat>
          <c:val>
            <c:numRef>
              <c:f>Sheet1!$B$2:$B$3</c:f>
              <c:numCache>
                <c:formatCode>General</c:formatCode>
                <c:ptCount val="2"/>
                <c:pt idx="0">
                  <c:v>385</c:v>
                </c:pt>
                <c:pt idx="1">
                  <c:v>328</c:v>
                </c:pt>
              </c:numCache>
            </c:numRef>
          </c:val>
          <c:extLst>
            <c:ext xmlns:c16="http://schemas.microsoft.com/office/drawing/2014/chart" uri="{C3380CC4-5D6E-409C-BE32-E72D297353CC}">
              <c16:uniqueId val="{00000000-E0F1-4B6D-ABE3-CB9553E42E36}"/>
            </c:ext>
          </c:extLst>
        </c:ser>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dirty="0"/>
              <a:t>Course Success, 2021-22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105044718440241"/>
          <c:y val="0.14346026825583397"/>
          <c:w val="0.82858984585616768"/>
          <c:h val="0.74532131581485117"/>
        </c:manualLayout>
      </c:layout>
      <c:barChart>
        <c:barDir val="col"/>
        <c:grouping val="clustered"/>
        <c:varyColors val="0"/>
        <c:ser>
          <c:idx val="0"/>
          <c:order val="0"/>
          <c:tx>
            <c:strRef>
              <c:f>Sheet1!$B$1</c:f>
              <c:strCache>
                <c:ptCount val="1"/>
                <c:pt idx="0">
                  <c:v>Attained Vision Goal Completion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Taft</c:v>
                </c:pt>
                <c:pt idx="1">
                  <c:v>Region</c:v>
                </c:pt>
                <c:pt idx="2">
                  <c:v>All CCCs</c:v>
                </c:pt>
              </c:strCache>
            </c:strRef>
          </c:cat>
          <c:val>
            <c:numRef>
              <c:f>Sheet1!$B$2:$B$4</c:f>
              <c:numCache>
                <c:formatCode>0%</c:formatCode>
                <c:ptCount val="3"/>
                <c:pt idx="0">
                  <c:v>0.98</c:v>
                </c:pt>
                <c:pt idx="1">
                  <c:v>0.78</c:v>
                </c:pt>
                <c:pt idx="2">
                  <c:v>0.78</c:v>
                </c:pt>
              </c:numCache>
            </c:numRef>
          </c:val>
          <c:extLst>
            <c:ext xmlns:c16="http://schemas.microsoft.com/office/drawing/2014/chart" uri="{C3380CC4-5D6E-409C-BE32-E72D297353CC}">
              <c16:uniqueId val="{00000000-D5CC-4972-B3E7-CA3D98838383}"/>
            </c:ext>
          </c:extLst>
        </c:ser>
        <c:dLbls>
          <c:dLblPos val="outEnd"/>
          <c:showLegendKey val="0"/>
          <c:showVal val="1"/>
          <c:showCatName val="0"/>
          <c:showSerName val="0"/>
          <c:showPercent val="0"/>
          <c:showBubbleSize val="0"/>
        </c:dLbls>
        <c:gapWidth val="219"/>
        <c:overlap val="-27"/>
        <c:axId val="463705103"/>
        <c:axId val="463694063"/>
      </c:barChart>
      <c:catAx>
        <c:axId val="4637051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463694063"/>
        <c:crosses val="autoZero"/>
        <c:auto val="1"/>
        <c:lblAlgn val="ctr"/>
        <c:lblOffset val="100"/>
        <c:noMultiLvlLbl val="0"/>
      </c:catAx>
      <c:valAx>
        <c:axId val="463694063"/>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37051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dirty="0"/>
              <a:t>Course Success Rate, 2021-22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Course Success Rate, 2021-22</c:v>
                </c:pt>
              </c:strCache>
            </c:strRef>
          </c:tx>
          <c:spPr>
            <a:solidFill>
              <a:schemeClr val="accent1"/>
            </a:solidFill>
            <a:ln>
              <a:noFill/>
            </a:ln>
            <a:effectLst/>
          </c:spPr>
          <c:invertIfNegative val="0"/>
          <c:dPt>
            <c:idx val="1"/>
            <c:invertIfNegative val="0"/>
            <c:bubble3D val="0"/>
            <c:spPr>
              <a:solidFill>
                <a:schemeClr val="accent1">
                  <a:lumMod val="75000"/>
                </a:schemeClr>
              </a:solidFill>
              <a:ln>
                <a:noFill/>
              </a:ln>
              <a:effectLst/>
            </c:spPr>
            <c:extLst>
              <c:ext xmlns:c16="http://schemas.microsoft.com/office/drawing/2014/chart" uri="{C3380CC4-5D6E-409C-BE32-E72D297353CC}">
                <c16:uniqueId val="{00000003-400A-4387-A71A-2FEBBE3B357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Female</c:v>
                </c:pt>
                <c:pt idx="1">
                  <c:v>Male</c:v>
                </c:pt>
              </c:strCache>
            </c:strRef>
          </c:cat>
          <c:val>
            <c:numRef>
              <c:f>Sheet1!$B$2:$B$3</c:f>
              <c:numCache>
                <c:formatCode>0%</c:formatCode>
                <c:ptCount val="2"/>
                <c:pt idx="0">
                  <c:v>0.94</c:v>
                </c:pt>
                <c:pt idx="1">
                  <c:v>0.99</c:v>
                </c:pt>
              </c:numCache>
            </c:numRef>
          </c:val>
          <c:extLst>
            <c:ext xmlns:c16="http://schemas.microsoft.com/office/drawing/2014/chart" uri="{C3380CC4-5D6E-409C-BE32-E72D297353CC}">
              <c16:uniqueId val="{00000000-400A-4387-A71A-2FEBBE3B3575}"/>
            </c:ext>
          </c:extLst>
        </c:ser>
        <c:dLbls>
          <c:showLegendKey val="0"/>
          <c:showVal val="0"/>
          <c:showCatName val="0"/>
          <c:showSerName val="0"/>
          <c:showPercent val="0"/>
          <c:showBubbleSize val="0"/>
        </c:dLbls>
        <c:gapWidth val="219"/>
        <c:overlap val="-27"/>
        <c:axId val="1327950896"/>
        <c:axId val="1327951376"/>
      </c:barChart>
      <c:catAx>
        <c:axId val="1327950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327951376"/>
        <c:crosses val="autoZero"/>
        <c:auto val="1"/>
        <c:lblAlgn val="ctr"/>
        <c:lblOffset val="100"/>
        <c:noMultiLvlLbl val="0"/>
      </c:catAx>
      <c:valAx>
        <c:axId val="1327951376"/>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279508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dirty="0"/>
              <a:t>Median Change in Earnings, 2020-21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105044718440241"/>
          <c:y val="0.18383681293344301"/>
          <c:w val="0.82858984585616768"/>
          <c:h val="0.70494467902987124"/>
        </c:manualLayout>
      </c:layout>
      <c:barChart>
        <c:barDir val="col"/>
        <c:grouping val="clustered"/>
        <c:varyColors val="0"/>
        <c:ser>
          <c:idx val="0"/>
          <c:order val="0"/>
          <c:tx>
            <c:strRef>
              <c:f>Sheet1!$B$1</c:f>
              <c:strCache>
                <c:ptCount val="1"/>
                <c:pt idx="0">
                  <c:v>Attained Vision Goal Completion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Taft</c:v>
                </c:pt>
                <c:pt idx="1">
                  <c:v>Region</c:v>
                </c:pt>
                <c:pt idx="2">
                  <c:v>All CCCs</c:v>
                </c:pt>
              </c:strCache>
            </c:strRef>
          </c:cat>
          <c:val>
            <c:numRef>
              <c:f>Sheet1!$B$2:$B$4</c:f>
              <c:numCache>
                <c:formatCode>0%</c:formatCode>
                <c:ptCount val="3"/>
                <c:pt idx="0">
                  <c:v>0.21</c:v>
                </c:pt>
                <c:pt idx="1">
                  <c:v>0.18</c:v>
                </c:pt>
                <c:pt idx="2">
                  <c:v>0.18</c:v>
                </c:pt>
              </c:numCache>
            </c:numRef>
          </c:val>
          <c:extLst>
            <c:ext xmlns:c16="http://schemas.microsoft.com/office/drawing/2014/chart" uri="{C3380CC4-5D6E-409C-BE32-E72D297353CC}">
              <c16:uniqueId val="{00000000-BB92-4D22-AECD-C128A8E6452A}"/>
            </c:ext>
          </c:extLst>
        </c:ser>
        <c:dLbls>
          <c:dLblPos val="outEnd"/>
          <c:showLegendKey val="0"/>
          <c:showVal val="1"/>
          <c:showCatName val="0"/>
          <c:showSerName val="0"/>
          <c:showPercent val="0"/>
          <c:showBubbleSize val="0"/>
        </c:dLbls>
        <c:gapWidth val="219"/>
        <c:overlap val="-27"/>
        <c:axId val="463705103"/>
        <c:axId val="463694063"/>
      </c:barChart>
      <c:catAx>
        <c:axId val="4637051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463694063"/>
        <c:crosses val="autoZero"/>
        <c:auto val="1"/>
        <c:lblAlgn val="ctr"/>
        <c:lblOffset val="100"/>
        <c:noMultiLvlLbl val="0"/>
      </c:catAx>
      <c:valAx>
        <c:axId val="463694063"/>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37051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dirty="0"/>
              <a:t>Attained</a:t>
            </a:r>
            <a:r>
              <a:rPr lang="en-US" sz="1600" b="1" baseline="0" dirty="0"/>
              <a:t> Living Wage</a:t>
            </a:r>
            <a:r>
              <a:rPr lang="en-US" sz="1600" b="1" dirty="0"/>
              <a:t>, </a:t>
            </a:r>
          </a:p>
          <a:p>
            <a:pPr>
              <a:defRPr/>
            </a:pPr>
            <a:r>
              <a:rPr lang="en-US" sz="1600" b="1" dirty="0"/>
              <a:t>2020-21</a:t>
            </a:r>
          </a:p>
          <a:p>
            <a:pPr>
              <a:defRPr/>
            </a:pPr>
            <a:endParaRPr lang="en-US" sz="1600" b="1"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105044718440241"/>
          <c:y val="0.2757018725643553"/>
          <c:w val="0.82858984585616768"/>
          <c:h val="0.61307961939895894"/>
        </c:manualLayout>
      </c:layout>
      <c:barChart>
        <c:barDir val="col"/>
        <c:grouping val="clustered"/>
        <c:varyColors val="0"/>
        <c:ser>
          <c:idx val="0"/>
          <c:order val="0"/>
          <c:tx>
            <c:strRef>
              <c:f>Sheet1!$B$1</c:f>
              <c:strCache>
                <c:ptCount val="1"/>
                <c:pt idx="0">
                  <c:v>Attained Vision Goal Completion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Taft</c:v>
                </c:pt>
                <c:pt idx="1">
                  <c:v>Region</c:v>
                </c:pt>
                <c:pt idx="2">
                  <c:v>All CCCs</c:v>
                </c:pt>
              </c:strCache>
            </c:strRef>
          </c:cat>
          <c:val>
            <c:numRef>
              <c:f>Sheet1!$B$2:$B$4</c:f>
              <c:numCache>
                <c:formatCode>0%</c:formatCode>
                <c:ptCount val="3"/>
                <c:pt idx="0">
                  <c:v>0.83</c:v>
                </c:pt>
                <c:pt idx="1">
                  <c:v>0.8</c:v>
                </c:pt>
                <c:pt idx="2">
                  <c:v>0.67</c:v>
                </c:pt>
              </c:numCache>
            </c:numRef>
          </c:val>
          <c:extLst>
            <c:ext xmlns:c16="http://schemas.microsoft.com/office/drawing/2014/chart" uri="{C3380CC4-5D6E-409C-BE32-E72D297353CC}">
              <c16:uniqueId val="{00000000-BB92-4D22-AECD-C128A8E6452A}"/>
            </c:ext>
          </c:extLst>
        </c:ser>
        <c:dLbls>
          <c:dLblPos val="outEnd"/>
          <c:showLegendKey val="0"/>
          <c:showVal val="1"/>
          <c:showCatName val="0"/>
          <c:showSerName val="0"/>
          <c:showPercent val="0"/>
          <c:showBubbleSize val="0"/>
        </c:dLbls>
        <c:gapWidth val="219"/>
        <c:overlap val="-27"/>
        <c:axId val="463705103"/>
        <c:axId val="463694063"/>
      </c:barChart>
      <c:catAx>
        <c:axId val="4637051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463694063"/>
        <c:crosses val="autoZero"/>
        <c:auto val="1"/>
        <c:lblAlgn val="ctr"/>
        <c:lblOffset val="100"/>
        <c:noMultiLvlLbl val="0"/>
      </c:catAx>
      <c:valAx>
        <c:axId val="463694063"/>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37051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dirty="0"/>
              <a:t>Fall</a:t>
            </a:r>
            <a:r>
              <a:rPr lang="en-US" sz="1600" b="1" baseline="0" dirty="0"/>
              <a:t> to Spring </a:t>
            </a:r>
            <a:r>
              <a:rPr lang="en-US" sz="1600" b="1" dirty="0"/>
              <a:t>Persistence, 2021-22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105037533386236"/>
          <c:y val="0.12127630395158917"/>
          <c:w val="0.82858984585616768"/>
          <c:h val="0.68950570802210187"/>
        </c:manualLayout>
      </c:layout>
      <c:barChart>
        <c:barDir val="col"/>
        <c:grouping val="clustered"/>
        <c:varyColors val="0"/>
        <c:ser>
          <c:idx val="0"/>
          <c:order val="0"/>
          <c:tx>
            <c:strRef>
              <c:f>Sheet1!$B$1</c:f>
              <c:strCache>
                <c:ptCount val="1"/>
                <c:pt idx="0">
                  <c:v>At Taft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Taft</c:v>
                </c:pt>
                <c:pt idx="1">
                  <c:v>Region</c:v>
                </c:pt>
                <c:pt idx="2">
                  <c:v>All CCCs</c:v>
                </c:pt>
              </c:strCache>
            </c:strRef>
          </c:cat>
          <c:val>
            <c:numRef>
              <c:f>Sheet1!$B$2:$B$4</c:f>
              <c:numCache>
                <c:formatCode>0%</c:formatCode>
                <c:ptCount val="3"/>
                <c:pt idx="0">
                  <c:v>0.64</c:v>
                </c:pt>
                <c:pt idx="1">
                  <c:v>0.67</c:v>
                </c:pt>
                <c:pt idx="2">
                  <c:v>0.69</c:v>
                </c:pt>
              </c:numCache>
            </c:numRef>
          </c:val>
          <c:extLst>
            <c:ext xmlns:c16="http://schemas.microsoft.com/office/drawing/2014/chart" uri="{C3380CC4-5D6E-409C-BE32-E72D297353CC}">
              <c16:uniqueId val="{00000000-FA9A-4AFA-BDBD-6C3838723EAE}"/>
            </c:ext>
          </c:extLst>
        </c:ser>
        <c:ser>
          <c:idx val="1"/>
          <c:order val="1"/>
          <c:tx>
            <c:strRef>
              <c:f>Sheet1!$C$1</c:f>
              <c:strCache>
                <c:ptCount val="1"/>
                <c:pt idx="0">
                  <c:v>At any CCC</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Taft</c:v>
                </c:pt>
                <c:pt idx="1">
                  <c:v>Region</c:v>
                </c:pt>
                <c:pt idx="2">
                  <c:v>All CCCs</c:v>
                </c:pt>
              </c:strCache>
            </c:strRef>
          </c:cat>
          <c:val>
            <c:numRef>
              <c:f>Sheet1!$C$2:$C$4</c:f>
              <c:numCache>
                <c:formatCode>0%</c:formatCode>
                <c:ptCount val="3"/>
                <c:pt idx="0">
                  <c:v>0.67</c:v>
                </c:pt>
                <c:pt idx="1">
                  <c:v>0.69</c:v>
                </c:pt>
                <c:pt idx="2">
                  <c:v>0.71</c:v>
                </c:pt>
              </c:numCache>
            </c:numRef>
          </c:val>
          <c:extLst>
            <c:ext xmlns:c16="http://schemas.microsoft.com/office/drawing/2014/chart" uri="{C3380CC4-5D6E-409C-BE32-E72D297353CC}">
              <c16:uniqueId val="{00000000-FECE-466D-8C7C-CBDEBB1B7708}"/>
            </c:ext>
          </c:extLst>
        </c:ser>
        <c:dLbls>
          <c:dLblPos val="outEnd"/>
          <c:showLegendKey val="0"/>
          <c:showVal val="1"/>
          <c:showCatName val="0"/>
          <c:showSerName val="0"/>
          <c:showPercent val="0"/>
          <c:showBubbleSize val="0"/>
        </c:dLbls>
        <c:gapWidth val="219"/>
        <c:overlap val="-27"/>
        <c:axId val="463705103"/>
        <c:axId val="463694063"/>
      </c:barChart>
      <c:catAx>
        <c:axId val="4637051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463694063"/>
        <c:crosses val="autoZero"/>
        <c:auto val="1"/>
        <c:lblAlgn val="ctr"/>
        <c:lblOffset val="100"/>
        <c:noMultiLvlLbl val="0"/>
      </c:catAx>
      <c:valAx>
        <c:axId val="463694063"/>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3705103"/>
        <c:crosses val="autoZero"/>
        <c:crossBetween val="between"/>
      </c:valAx>
      <c:spPr>
        <a:noFill/>
        <a:ln>
          <a:noFill/>
        </a:ln>
        <a:effectLst/>
      </c:spPr>
    </c:plotArea>
    <c:legend>
      <c:legendPos val="b"/>
      <c:layout>
        <c:manualLayout>
          <c:xMode val="edge"/>
          <c:yMode val="edge"/>
          <c:x val="0.23448645419453579"/>
          <c:y val="0.8959935682203739"/>
          <c:w val="0.53102678078830212"/>
          <c:h val="0.1040064317796261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sz="1400" b="1" dirty="0"/>
              <a:t>FTES 2023-2024</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5261982665123368E-2"/>
          <c:y val="0.18848743118044048"/>
          <c:w val="0.44190628958904865"/>
          <c:h val="0.70477860546677873"/>
        </c:manualLayout>
      </c:layout>
      <c:pieChart>
        <c:varyColors val="1"/>
        <c:ser>
          <c:idx val="0"/>
          <c:order val="0"/>
          <c:tx>
            <c:strRef>
              <c:f>Sheet1!$B$1</c:f>
              <c:strCache>
                <c:ptCount val="1"/>
                <c:pt idx="0">
                  <c:v>FTES 2023-2024</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443-4197-AAE5-5C97BE26153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443-4197-AAE5-5C97BE26153C}"/>
              </c:ext>
            </c:extLst>
          </c:dPt>
          <c:dLbls>
            <c:dLbl>
              <c:idx val="0"/>
              <c:layout>
                <c:manualLayout>
                  <c:x val="-6.1511105440161862E-2"/>
                  <c:y val="0.13599036232002029"/>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443-4197-AAE5-5C97BE26153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Westec</c:v>
                </c:pt>
                <c:pt idx="1">
                  <c:v>Taft campus</c:v>
                </c:pt>
              </c:strCache>
            </c:strRef>
          </c:cat>
          <c:val>
            <c:numRef>
              <c:f>Sheet1!$B$2:$B$3</c:f>
              <c:numCache>
                <c:formatCode>General</c:formatCode>
                <c:ptCount val="2"/>
                <c:pt idx="0">
                  <c:v>181</c:v>
                </c:pt>
                <c:pt idx="1">
                  <c:v>1915</c:v>
                </c:pt>
              </c:numCache>
            </c:numRef>
          </c:val>
          <c:extLst>
            <c:ext xmlns:c16="http://schemas.microsoft.com/office/drawing/2014/chart" uri="{C3380CC4-5D6E-409C-BE32-E72D297353CC}">
              <c16:uniqueId val="{00000004-F443-4197-AAE5-5C97BE26153C}"/>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1525943073796274"/>
          <c:y val="0.35384492289249347"/>
          <c:w val="0.38474056926203737"/>
          <c:h val="0.41031257399952642"/>
        </c:manualLayout>
      </c:layout>
      <c:overlay val="1"/>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i="0" u="none" strike="noStrike" kern="1200" spc="0" baseline="0" dirty="0">
                <a:solidFill>
                  <a:srgbClr val="000000">
                    <a:lumMod val="65000"/>
                    <a:lumOff val="35000"/>
                  </a:srgbClr>
                </a:solidFill>
              </a:rPr>
              <a:t>Fall to Spring Persistence, 2021-22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Course Success Rate, 2021-22</c:v>
                </c:pt>
              </c:strCache>
            </c:strRef>
          </c:tx>
          <c:spPr>
            <a:solidFill>
              <a:schemeClr val="accent1"/>
            </a:solidFill>
            <a:ln>
              <a:noFill/>
            </a:ln>
            <a:effectLst/>
          </c:spPr>
          <c:invertIfNegative val="0"/>
          <c:dPt>
            <c:idx val="1"/>
            <c:invertIfNegative val="0"/>
            <c:bubble3D val="0"/>
            <c:spPr>
              <a:solidFill>
                <a:schemeClr val="accent1">
                  <a:lumMod val="75000"/>
                </a:schemeClr>
              </a:solidFill>
              <a:ln>
                <a:noFill/>
              </a:ln>
              <a:effectLst/>
            </c:spPr>
            <c:extLst>
              <c:ext xmlns:c16="http://schemas.microsoft.com/office/drawing/2014/chart" uri="{C3380CC4-5D6E-409C-BE32-E72D297353CC}">
                <c16:uniqueId val="{00000001-42EE-4071-ABFE-7A37FC7535E8}"/>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Female</c:v>
                </c:pt>
                <c:pt idx="1">
                  <c:v>Male</c:v>
                </c:pt>
              </c:strCache>
            </c:strRef>
          </c:cat>
          <c:val>
            <c:numRef>
              <c:f>Sheet1!$B$2:$B$3</c:f>
              <c:numCache>
                <c:formatCode>0%</c:formatCode>
                <c:ptCount val="2"/>
                <c:pt idx="0">
                  <c:v>0.66</c:v>
                </c:pt>
                <c:pt idx="1">
                  <c:v>0.61</c:v>
                </c:pt>
              </c:numCache>
            </c:numRef>
          </c:val>
          <c:extLst>
            <c:ext xmlns:c16="http://schemas.microsoft.com/office/drawing/2014/chart" uri="{C3380CC4-5D6E-409C-BE32-E72D297353CC}">
              <c16:uniqueId val="{00000002-42EE-4071-ABFE-7A37FC7535E8}"/>
            </c:ext>
          </c:extLst>
        </c:ser>
        <c:dLbls>
          <c:showLegendKey val="0"/>
          <c:showVal val="0"/>
          <c:showCatName val="0"/>
          <c:showSerName val="0"/>
          <c:showPercent val="0"/>
          <c:showBubbleSize val="0"/>
        </c:dLbls>
        <c:gapWidth val="219"/>
        <c:overlap val="-27"/>
        <c:axId val="1327950896"/>
        <c:axId val="1327951376"/>
      </c:barChart>
      <c:catAx>
        <c:axId val="1327950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327951376"/>
        <c:crosses val="autoZero"/>
        <c:auto val="1"/>
        <c:lblAlgn val="ctr"/>
        <c:lblOffset val="100"/>
        <c:noMultiLvlLbl val="0"/>
      </c:catAx>
      <c:valAx>
        <c:axId val="1327951376"/>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279508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dirty="0"/>
              <a:t>Math and English Completion, 2021-22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315556037503193"/>
          <c:y val="0.1357302123871244"/>
          <c:w val="0.82858984585616768"/>
          <c:h val="0.68650364647204254"/>
        </c:manualLayout>
      </c:layout>
      <c:barChart>
        <c:barDir val="col"/>
        <c:grouping val="clustered"/>
        <c:varyColors val="0"/>
        <c:ser>
          <c:idx val="0"/>
          <c:order val="0"/>
          <c:tx>
            <c:strRef>
              <c:f>Sheet1!$B$1</c:f>
              <c:strCache>
                <c:ptCount val="1"/>
                <c:pt idx="0">
                  <c:v>Math</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Taft</c:v>
                </c:pt>
                <c:pt idx="1">
                  <c:v>Region</c:v>
                </c:pt>
                <c:pt idx="2">
                  <c:v>All CCCs</c:v>
                </c:pt>
              </c:strCache>
            </c:strRef>
          </c:cat>
          <c:val>
            <c:numRef>
              <c:f>Sheet1!$B$2:$B$4</c:f>
              <c:numCache>
                <c:formatCode>0%</c:formatCode>
                <c:ptCount val="3"/>
                <c:pt idx="0">
                  <c:v>0.18</c:v>
                </c:pt>
                <c:pt idx="1">
                  <c:v>0.2</c:v>
                </c:pt>
                <c:pt idx="2">
                  <c:v>0.24</c:v>
                </c:pt>
              </c:numCache>
            </c:numRef>
          </c:val>
          <c:extLst>
            <c:ext xmlns:c16="http://schemas.microsoft.com/office/drawing/2014/chart" uri="{C3380CC4-5D6E-409C-BE32-E72D297353CC}">
              <c16:uniqueId val="{00000000-FA9A-4AFA-BDBD-6C3838723EAE}"/>
            </c:ext>
          </c:extLst>
        </c:ser>
        <c:ser>
          <c:idx val="1"/>
          <c:order val="1"/>
          <c:tx>
            <c:strRef>
              <c:f>Sheet1!$C$1</c:f>
              <c:strCache>
                <c:ptCount val="1"/>
                <c:pt idx="0">
                  <c:v>English</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Taft</c:v>
                </c:pt>
                <c:pt idx="1">
                  <c:v>Region</c:v>
                </c:pt>
                <c:pt idx="2">
                  <c:v>All CCCs</c:v>
                </c:pt>
              </c:strCache>
            </c:strRef>
          </c:cat>
          <c:val>
            <c:numRef>
              <c:f>Sheet1!$C$2:$C$4</c:f>
              <c:numCache>
                <c:formatCode>0%</c:formatCode>
                <c:ptCount val="3"/>
                <c:pt idx="0">
                  <c:v>0.33</c:v>
                </c:pt>
                <c:pt idx="1">
                  <c:v>0.3</c:v>
                </c:pt>
                <c:pt idx="2">
                  <c:v>0.39</c:v>
                </c:pt>
              </c:numCache>
            </c:numRef>
          </c:val>
          <c:extLst>
            <c:ext xmlns:c16="http://schemas.microsoft.com/office/drawing/2014/chart" uri="{C3380CC4-5D6E-409C-BE32-E72D297353CC}">
              <c16:uniqueId val="{00000000-FECE-466D-8C7C-CBDEBB1B7708}"/>
            </c:ext>
          </c:extLst>
        </c:ser>
        <c:ser>
          <c:idx val="2"/>
          <c:order val="2"/>
          <c:tx>
            <c:strRef>
              <c:f>Sheet1!$D$1</c:f>
              <c:strCache>
                <c:ptCount val="1"/>
                <c:pt idx="0">
                  <c:v>Both</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Taft</c:v>
                </c:pt>
                <c:pt idx="1">
                  <c:v>Region</c:v>
                </c:pt>
                <c:pt idx="2">
                  <c:v>All CCCs</c:v>
                </c:pt>
              </c:strCache>
            </c:strRef>
          </c:cat>
          <c:val>
            <c:numRef>
              <c:f>Sheet1!$D$2:$D$4</c:f>
              <c:numCache>
                <c:formatCode>0%</c:formatCode>
                <c:ptCount val="3"/>
                <c:pt idx="0">
                  <c:v>0.1</c:v>
                </c:pt>
                <c:pt idx="1">
                  <c:v>0.13</c:v>
                </c:pt>
                <c:pt idx="2">
                  <c:v>0.18</c:v>
                </c:pt>
              </c:numCache>
            </c:numRef>
          </c:val>
          <c:extLst>
            <c:ext xmlns:c16="http://schemas.microsoft.com/office/drawing/2014/chart" uri="{C3380CC4-5D6E-409C-BE32-E72D297353CC}">
              <c16:uniqueId val="{00000002-FECE-466D-8C7C-CBDEBB1B7708}"/>
            </c:ext>
          </c:extLst>
        </c:ser>
        <c:dLbls>
          <c:dLblPos val="outEnd"/>
          <c:showLegendKey val="0"/>
          <c:showVal val="1"/>
          <c:showCatName val="0"/>
          <c:showSerName val="0"/>
          <c:showPercent val="0"/>
          <c:showBubbleSize val="0"/>
        </c:dLbls>
        <c:gapWidth val="219"/>
        <c:overlap val="-27"/>
        <c:axId val="463705103"/>
        <c:axId val="463694063"/>
      </c:barChart>
      <c:catAx>
        <c:axId val="4637051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463694063"/>
        <c:crosses val="autoZero"/>
        <c:auto val="1"/>
        <c:lblAlgn val="ctr"/>
        <c:lblOffset val="100"/>
        <c:noMultiLvlLbl val="0"/>
      </c:catAx>
      <c:valAx>
        <c:axId val="463694063"/>
        <c:scaling>
          <c:orientation val="minMax"/>
          <c:max val="0.5"/>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37051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i="0" u="none" strike="noStrike" kern="1200" spc="0" baseline="0" dirty="0">
                <a:solidFill>
                  <a:srgbClr val="000000">
                    <a:lumMod val="65000"/>
                    <a:lumOff val="35000"/>
                  </a:srgbClr>
                </a:solidFill>
              </a:rPr>
              <a:t>Completed Math and English in Year 1, 2021-22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Course Success Rate, 2021-22</c:v>
                </c:pt>
              </c:strCache>
            </c:strRef>
          </c:tx>
          <c:spPr>
            <a:solidFill>
              <a:schemeClr val="accent1"/>
            </a:solidFill>
            <a:ln>
              <a:noFill/>
            </a:ln>
            <a:effectLst/>
          </c:spPr>
          <c:invertIfNegative val="0"/>
          <c:dPt>
            <c:idx val="1"/>
            <c:invertIfNegative val="0"/>
            <c:bubble3D val="0"/>
            <c:spPr>
              <a:solidFill>
                <a:schemeClr val="accent1">
                  <a:lumMod val="75000"/>
                </a:schemeClr>
              </a:solidFill>
              <a:ln>
                <a:noFill/>
              </a:ln>
              <a:effectLst/>
            </c:spPr>
            <c:extLst>
              <c:ext xmlns:c16="http://schemas.microsoft.com/office/drawing/2014/chart" uri="{C3380CC4-5D6E-409C-BE32-E72D297353CC}">
                <c16:uniqueId val="{00000001-3A15-4F0C-88A5-AE22FE1F47BC}"/>
              </c:ext>
            </c:extLst>
          </c:dPt>
          <c:dLbls>
            <c:dLbl>
              <c:idx val="1"/>
              <c:delete val="1"/>
              <c:extLst>
                <c:ext xmlns:c15="http://schemas.microsoft.com/office/drawing/2012/chart" uri="{CE6537A1-D6FC-4f65-9D91-7224C49458BB}"/>
                <c:ext xmlns:c16="http://schemas.microsoft.com/office/drawing/2014/chart" uri="{C3380CC4-5D6E-409C-BE32-E72D297353CC}">
                  <c16:uniqueId val="{00000001-3A15-4F0C-88A5-AE22FE1F47B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Female</c:v>
                </c:pt>
                <c:pt idx="1">
                  <c:v>Male</c:v>
                </c:pt>
              </c:strCache>
            </c:strRef>
          </c:cat>
          <c:val>
            <c:numRef>
              <c:f>Sheet1!$B$2:$B$3</c:f>
              <c:numCache>
                <c:formatCode>0%</c:formatCode>
                <c:ptCount val="2"/>
                <c:pt idx="0">
                  <c:v>0.1</c:v>
                </c:pt>
                <c:pt idx="1">
                  <c:v>0</c:v>
                </c:pt>
              </c:numCache>
            </c:numRef>
          </c:val>
          <c:extLst>
            <c:ext xmlns:c16="http://schemas.microsoft.com/office/drawing/2014/chart" uri="{C3380CC4-5D6E-409C-BE32-E72D297353CC}">
              <c16:uniqueId val="{00000002-3A15-4F0C-88A5-AE22FE1F47BC}"/>
            </c:ext>
          </c:extLst>
        </c:ser>
        <c:dLbls>
          <c:showLegendKey val="0"/>
          <c:showVal val="0"/>
          <c:showCatName val="0"/>
          <c:showSerName val="0"/>
          <c:showPercent val="0"/>
          <c:showBubbleSize val="0"/>
        </c:dLbls>
        <c:gapWidth val="219"/>
        <c:overlap val="-27"/>
        <c:axId val="1327950896"/>
        <c:axId val="1327951376"/>
      </c:barChart>
      <c:catAx>
        <c:axId val="1327950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327951376"/>
        <c:crosses val="autoZero"/>
        <c:auto val="1"/>
        <c:lblAlgn val="ctr"/>
        <c:lblOffset val="100"/>
        <c:noMultiLvlLbl val="0"/>
      </c:catAx>
      <c:valAx>
        <c:axId val="1327951376"/>
        <c:scaling>
          <c:orientation val="minMax"/>
          <c:max val="0.5"/>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279508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dirty="0"/>
              <a:t>Vision Goal Completion, 2021-22</a:t>
            </a:r>
          </a:p>
        </c:rich>
      </c:tx>
      <c:layout>
        <c:manualLayout>
          <c:xMode val="edge"/>
          <c:yMode val="edge"/>
          <c:x val="0.12983345362587032"/>
          <c:y val="2.209089446379572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105037533386236"/>
          <c:y val="0.12127630395158917"/>
          <c:w val="0.82858984585616768"/>
          <c:h val="0.75242119008036912"/>
        </c:manualLayout>
      </c:layout>
      <c:barChart>
        <c:barDir val="col"/>
        <c:grouping val="clustered"/>
        <c:varyColors val="0"/>
        <c:ser>
          <c:idx val="0"/>
          <c:order val="0"/>
          <c:tx>
            <c:strRef>
              <c:f>Sheet1!$B$1</c:f>
              <c:strCache>
                <c:ptCount val="1"/>
                <c:pt idx="0">
                  <c:v>Attained Vision Goal Completion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Taft</c:v>
                </c:pt>
                <c:pt idx="1">
                  <c:v>Region</c:v>
                </c:pt>
                <c:pt idx="2">
                  <c:v>All CCCs</c:v>
                </c:pt>
              </c:strCache>
            </c:strRef>
          </c:cat>
          <c:val>
            <c:numRef>
              <c:f>Sheet1!$B$2:$B$4</c:f>
              <c:numCache>
                <c:formatCode>0%</c:formatCode>
                <c:ptCount val="3"/>
                <c:pt idx="0">
                  <c:v>0.16</c:v>
                </c:pt>
                <c:pt idx="1">
                  <c:v>0.13</c:v>
                </c:pt>
                <c:pt idx="2">
                  <c:v>0.12</c:v>
                </c:pt>
              </c:numCache>
            </c:numRef>
          </c:val>
          <c:extLst>
            <c:ext xmlns:c16="http://schemas.microsoft.com/office/drawing/2014/chart" uri="{C3380CC4-5D6E-409C-BE32-E72D297353CC}">
              <c16:uniqueId val="{00000000-FA9A-4AFA-BDBD-6C3838723EAE}"/>
            </c:ext>
          </c:extLst>
        </c:ser>
        <c:dLbls>
          <c:dLblPos val="outEnd"/>
          <c:showLegendKey val="0"/>
          <c:showVal val="1"/>
          <c:showCatName val="0"/>
          <c:showSerName val="0"/>
          <c:showPercent val="0"/>
          <c:showBubbleSize val="0"/>
        </c:dLbls>
        <c:gapWidth val="219"/>
        <c:overlap val="-27"/>
        <c:axId val="463705103"/>
        <c:axId val="463694063"/>
      </c:barChart>
      <c:catAx>
        <c:axId val="4637051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463694063"/>
        <c:crosses val="autoZero"/>
        <c:auto val="1"/>
        <c:lblAlgn val="ctr"/>
        <c:lblOffset val="100"/>
        <c:noMultiLvlLbl val="0"/>
      </c:catAx>
      <c:valAx>
        <c:axId val="463694063"/>
        <c:scaling>
          <c:orientation val="minMax"/>
          <c:max val="0.5"/>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37051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i="0" u="none" strike="noStrike" kern="1200" spc="0" baseline="0" dirty="0">
                <a:solidFill>
                  <a:srgbClr val="000000">
                    <a:lumMod val="65000"/>
                    <a:lumOff val="35000"/>
                  </a:srgbClr>
                </a:solidFill>
              </a:rPr>
              <a:t>Vision Goal Completion, 2021-22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Course Success Rate, 2021-22</c:v>
                </c:pt>
              </c:strCache>
            </c:strRef>
          </c:tx>
          <c:spPr>
            <a:solidFill>
              <a:schemeClr val="accent1"/>
            </a:solidFill>
            <a:ln>
              <a:noFill/>
            </a:ln>
            <a:effectLst/>
          </c:spPr>
          <c:invertIfNegative val="0"/>
          <c:dPt>
            <c:idx val="1"/>
            <c:invertIfNegative val="0"/>
            <c:bubble3D val="0"/>
            <c:spPr>
              <a:solidFill>
                <a:schemeClr val="accent1">
                  <a:lumMod val="75000"/>
                </a:schemeClr>
              </a:solidFill>
              <a:ln>
                <a:noFill/>
              </a:ln>
              <a:effectLst/>
            </c:spPr>
            <c:extLst>
              <c:ext xmlns:c16="http://schemas.microsoft.com/office/drawing/2014/chart" uri="{C3380CC4-5D6E-409C-BE32-E72D297353CC}">
                <c16:uniqueId val="{00000001-ECE7-430F-9486-306125CCDC64}"/>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Female</c:v>
                </c:pt>
                <c:pt idx="1">
                  <c:v>Male</c:v>
                </c:pt>
              </c:strCache>
            </c:strRef>
          </c:cat>
          <c:val>
            <c:numRef>
              <c:f>Sheet1!$B$2:$B$3</c:f>
              <c:numCache>
                <c:formatCode>0%</c:formatCode>
                <c:ptCount val="2"/>
                <c:pt idx="0">
                  <c:v>0.17</c:v>
                </c:pt>
                <c:pt idx="1">
                  <c:v>0.13</c:v>
                </c:pt>
              </c:numCache>
            </c:numRef>
          </c:val>
          <c:extLst>
            <c:ext xmlns:c16="http://schemas.microsoft.com/office/drawing/2014/chart" uri="{C3380CC4-5D6E-409C-BE32-E72D297353CC}">
              <c16:uniqueId val="{00000002-ECE7-430F-9486-306125CCDC64}"/>
            </c:ext>
          </c:extLst>
        </c:ser>
        <c:dLbls>
          <c:showLegendKey val="0"/>
          <c:showVal val="0"/>
          <c:showCatName val="0"/>
          <c:showSerName val="0"/>
          <c:showPercent val="0"/>
          <c:showBubbleSize val="0"/>
        </c:dLbls>
        <c:gapWidth val="219"/>
        <c:overlap val="-27"/>
        <c:axId val="1327950896"/>
        <c:axId val="1327951376"/>
      </c:barChart>
      <c:catAx>
        <c:axId val="1327950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327951376"/>
        <c:crosses val="autoZero"/>
        <c:auto val="1"/>
        <c:lblAlgn val="ctr"/>
        <c:lblOffset val="100"/>
        <c:noMultiLvlLbl val="0"/>
      </c:catAx>
      <c:valAx>
        <c:axId val="1327951376"/>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279508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Average</a:t>
            </a:r>
            <a:r>
              <a:rPr lang="en-US" baseline="0" dirty="0"/>
              <a:t> Units at Degree</a:t>
            </a:r>
            <a:r>
              <a:rPr lang="en-US" dirty="0"/>
              <a:t>, 2021-22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105037533386236"/>
          <c:y val="0.12127630395158917"/>
          <c:w val="0.82858984585616768"/>
          <c:h val="0.75242119008036912"/>
        </c:manualLayout>
      </c:layout>
      <c:barChart>
        <c:barDir val="col"/>
        <c:grouping val="clustered"/>
        <c:varyColors val="0"/>
        <c:ser>
          <c:idx val="0"/>
          <c:order val="0"/>
          <c:tx>
            <c:strRef>
              <c:f>Sheet1!$B$1</c:f>
              <c:strCache>
                <c:ptCount val="1"/>
                <c:pt idx="0">
                  <c:v>Attained Vision Goal Completion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Taft</c:v>
                </c:pt>
                <c:pt idx="1">
                  <c:v>Region</c:v>
                </c:pt>
                <c:pt idx="2">
                  <c:v>All CCCs</c:v>
                </c:pt>
              </c:strCache>
            </c:strRef>
          </c:cat>
          <c:val>
            <c:numRef>
              <c:f>Sheet1!$B$2:$B$4</c:f>
              <c:numCache>
                <c:formatCode>0</c:formatCode>
                <c:ptCount val="3"/>
                <c:pt idx="0">
                  <c:v>74</c:v>
                </c:pt>
                <c:pt idx="1">
                  <c:v>80</c:v>
                </c:pt>
                <c:pt idx="2">
                  <c:v>82</c:v>
                </c:pt>
              </c:numCache>
            </c:numRef>
          </c:val>
          <c:extLst>
            <c:ext xmlns:c16="http://schemas.microsoft.com/office/drawing/2014/chart" uri="{C3380CC4-5D6E-409C-BE32-E72D297353CC}">
              <c16:uniqueId val="{00000000-FA9A-4AFA-BDBD-6C3838723EAE}"/>
            </c:ext>
          </c:extLst>
        </c:ser>
        <c:dLbls>
          <c:dLblPos val="outEnd"/>
          <c:showLegendKey val="0"/>
          <c:showVal val="1"/>
          <c:showCatName val="0"/>
          <c:showSerName val="0"/>
          <c:showPercent val="0"/>
          <c:showBubbleSize val="0"/>
        </c:dLbls>
        <c:gapWidth val="219"/>
        <c:overlap val="-27"/>
        <c:axId val="463705103"/>
        <c:axId val="463694063"/>
      </c:barChart>
      <c:catAx>
        <c:axId val="4637051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463694063"/>
        <c:crosses val="autoZero"/>
        <c:auto val="1"/>
        <c:lblAlgn val="ctr"/>
        <c:lblOffset val="100"/>
        <c:noMultiLvlLbl val="0"/>
      </c:catAx>
      <c:valAx>
        <c:axId val="46369406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37051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i="0" u="none" strike="noStrike" kern="1200" spc="0" baseline="0" dirty="0">
                <a:solidFill>
                  <a:srgbClr val="000000">
                    <a:lumMod val="65000"/>
                    <a:lumOff val="35000"/>
                  </a:srgbClr>
                </a:solidFill>
              </a:rPr>
              <a:t>Average Units, 2021-22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Course Success Rate, 2021-22</c:v>
                </c:pt>
              </c:strCache>
            </c:strRef>
          </c:tx>
          <c:spPr>
            <a:solidFill>
              <a:schemeClr val="accent1"/>
            </a:solidFill>
            <a:ln>
              <a:noFill/>
            </a:ln>
            <a:effectLst/>
          </c:spPr>
          <c:invertIfNegative val="0"/>
          <c:dPt>
            <c:idx val="1"/>
            <c:invertIfNegative val="0"/>
            <c:bubble3D val="0"/>
            <c:spPr>
              <a:solidFill>
                <a:schemeClr val="accent1">
                  <a:lumMod val="75000"/>
                </a:schemeClr>
              </a:solidFill>
              <a:ln>
                <a:noFill/>
              </a:ln>
              <a:effectLst/>
            </c:spPr>
            <c:extLst>
              <c:ext xmlns:c16="http://schemas.microsoft.com/office/drawing/2014/chart" uri="{C3380CC4-5D6E-409C-BE32-E72D297353CC}">
                <c16:uniqueId val="{00000001-15C0-49BE-AAD4-4E57C6B5F69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Female</c:v>
                </c:pt>
                <c:pt idx="1">
                  <c:v>Male</c:v>
                </c:pt>
              </c:strCache>
            </c:strRef>
          </c:cat>
          <c:val>
            <c:numRef>
              <c:f>Sheet1!$B$2:$B$3</c:f>
              <c:numCache>
                <c:formatCode>0</c:formatCode>
                <c:ptCount val="2"/>
                <c:pt idx="0">
                  <c:v>76</c:v>
                </c:pt>
                <c:pt idx="1">
                  <c:v>71</c:v>
                </c:pt>
              </c:numCache>
            </c:numRef>
          </c:val>
          <c:extLst>
            <c:ext xmlns:c16="http://schemas.microsoft.com/office/drawing/2014/chart" uri="{C3380CC4-5D6E-409C-BE32-E72D297353CC}">
              <c16:uniqueId val="{00000002-15C0-49BE-AAD4-4E57C6B5F69B}"/>
            </c:ext>
          </c:extLst>
        </c:ser>
        <c:dLbls>
          <c:showLegendKey val="0"/>
          <c:showVal val="0"/>
          <c:showCatName val="0"/>
          <c:showSerName val="0"/>
          <c:showPercent val="0"/>
          <c:showBubbleSize val="0"/>
        </c:dLbls>
        <c:gapWidth val="219"/>
        <c:overlap val="-27"/>
        <c:axId val="1327950896"/>
        <c:axId val="1327951376"/>
      </c:barChart>
      <c:catAx>
        <c:axId val="1327950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327951376"/>
        <c:crosses val="autoZero"/>
        <c:auto val="1"/>
        <c:lblAlgn val="ctr"/>
        <c:lblOffset val="100"/>
        <c:noMultiLvlLbl val="0"/>
      </c:catAx>
      <c:valAx>
        <c:axId val="1327951376"/>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279508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dirty="0"/>
              <a:t>Transferred</a:t>
            </a:r>
            <a:r>
              <a:rPr lang="en-US" sz="1600" b="1" baseline="0" dirty="0"/>
              <a:t> to Any 4-Year, 2020-21</a:t>
            </a:r>
            <a:endParaRPr lang="en-US" sz="1600" b="1"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105037533386236"/>
          <c:y val="0.12127630395158917"/>
          <c:w val="0.82858984585616768"/>
          <c:h val="0.75242119008036912"/>
        </c:manualLayout>
      </c:layout>
      <c:barChart>
        <c:barDir val="col"/>
        <c:grouping val="clustered"/>
        <c:varyColors val="0"/>
        <c:ser>
          <c:idx val="0"/>
          <c:order val="0"/>
          <c:tx>
            <c:strRef>
              <c:f>Sheet1!$B$1</c:f>
              <c:strCache>
                <c:ptCount val="1"/>
                <c:pt idx="0">
                  <c:v>Transfreered to any 4-year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Taft</c:v>
                </c:pt>
                <c:pt idx="1">
                  <c:v>Region</c:v>
                </c:pt>
                <c:pt idx="2">
                  <c:v>All CCCs</c:v>
                </c:pt>
              </c:strCache>
            </c:strRef>
          </c:cat>
          <c:val>
            <c:numRef>
              <c:f>Sheet1!$B$2:$B$4</c:f>
              <c:numCache>
                <c:formatCode>0%</c:formatCode>
                <c:ptCount val="3"/>
                <c:pt idx="0">
                  <c:v>0.08</c:v>
                </c:pt>
                <c:pt idx="1">
                  <c:v>0.09</c:v>
                </c:pt>
                <c:pt idx="2">
                  <c:v>0.1</c:v>
                </c:pt>
              </c:numCache>
            </c:numRef>
          </c:val>
          <c:extLst>
            <c:ext xmlns:c16="http://schemas.microsoft.com/office/drawing/2014/chart" uri="{C3380CC4-5D6E-409C-BE32-E72D297353CC}">
              <c16:uniqueId val="{00000000-FA9A-4AFA-BDBD-6C3838723EAE}"/>
            </c:ext>
          </c:extLst>
        </c:ser>
        <c:dLbls>
          <c:dLblPos val="outEnd"/>
          <c:showLegendKey val="0"/>
          <c:showVal val="1"/>
          <c:showCatName val="0"/>
          <c:showSerName val="0"/>
          <c:showPercent val="0"/>
          <c:showBubbleSize val="0"/>
        </c:dLbls>
        <c:gapWidth val="219"/>
        <c:overlap val="-27"/>
        <c:axId val="463705103"/>
        <c:axId val="463694063"/>
      </c:barChart>
      <c:catAx>
        <c:axId val="4637051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463694063"/>
        <c:crosses val="autoZero"/>
        <c:auto val="1"/>
        <c:lblAlgn val="ctr"/>
        <c:lblOffset val="100"/>
        <c:noMultiLvlLbl val="0"/>
      </c:catAx>
      <c:valAx>
        <c:axId val="463694063"/>
        <c:scaling>
          <c:orientation val="minMax"/>
          <c:max val="0.5"/>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37051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dirty="0"/>
              <a:t>Median Change in</a:t>
            </a:r>
            <a:r>
              <a:rPr lang="en-US" sz="1600" b="1" baseline="0" dirty="0"/>
              <a:t> Earnings, 2020-21</a:t>
            </a:r>
            <a:endParaRPr lang="en-US" sz="1600" b="1"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105037533386236"/>
          <c:y val="0.12127630395158917"/>
          <c:w val="0.82858984585616768"/>
          <c:h val="0.75242119008036912"/>
        </c:manualLayout>
      </c:layout>
      <c:barChart>
        <c:barDir val="col"/>
        <c:grouping val="clustered"/>
        <c:varyColors val="0"/>
        <c:ser>
          <c:idx val="0"/>
          <c:order val="0"/>
          <c:tx>
            <c:strRef>
              <c:f>Sheet1!$B$1</c:f>
              <c:strCache>
                <c:ptCount val="1"/>
                <c:pt idx="0">
                  <c:v>Became Employed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Taft</c:v>
                </c:pt>
                <c:pt idx="1">
                  <c:v>Region</c:v>
                </c:pt>
                <c:pt idx="2">
                  <c:v>All CCCs</c:v>
                </c:pt>
              </c:strCache>
            </c:strRef>
          </c:cat>
          <c:val>
            <c:numRef>
              <c:f>Sheet1!$B$2:$B$4</c:f>
              <c:numCache>
                <c:formatCode>0%</c:formatCode>
                <c:ptCount val="3"/>
                <c:pt idx="0">
                  <c:v>0.34</c:v>
                </c:pt>
                <c:pt idx="1">
                  <c:v>0.31</c:v>
                </c:pt>
                <c:pt idx="2">
                  <c:v>0.35</c:v>
                </c:pt>
              </c:numCache>
            </c:numRef>
          </c:val>
          <c:extLst>
            <c:ext xmlns:c16="http://schemas.microsoft.com/office/drawing/2014/chart" uri="{C3380CC4-5D6E-409C-BE32-E72D297353CC}">
              <c16:uniqueId val="{00000000-FA9A-4AFA-BDBD-6C3838723EAE}"/>
            </c:ext>
          </c:extLst>
        </c:ser>
        <c:dLbls>
          <c:dLblPos val="outEnd"/>
          <c:showLegendKey val="0"/>
          <c:showVal val="1"/>
          <c:showCatName val="0"/>
          <c:showSerName val="0"/>
          <c:showPercent val="0"/>
          <c:showBubbleSize val="0"/>
        </c:dLbls>
        <c:gapWidth val="219"/>
        <c:overlap val="-27"/>
        <c:axId val="463705103"/>
        <c:axId val="463694063"/>
      </c:barChart>
      <c:catAx>
        <c:axId val="4637051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463694063"/>
        <c:crosses val="autoZero"/>
        <c:auto val="1"/>
        <c:lblAlgn val="ctr"/>
        <c:lblOffset val="100"/>
        <c:noMultiLvlLbl val="0"/>
      </c:catAx>
      <c:valAx>
        <c:axId val="463694063"/>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37051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dirty="0"/>
              <a:t>Attained</a:t>
            </a:r>
            <a:r>
              <a:rPr lang="en-US" sz="1600" b="1" baseline="0" dirty="0"/>
              <a:t> the Regional Living Wage, 2020-21</a:t>
            </a:r>
            <a:endParaRPr lang="en-US" sz="1600" b="1"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105037533386236"/>
          <c:y val="0.20405970426333872"/>
          <c:w val="0.82858984585616768"/>
          <c:h val="0.66963766105633349"/>
        </c:manualLayout>
      </c:layout>
      <c:barChart>
        <c:barDir val="col"/>
        <c:grouping val="clustered"/>
        <c:varyColors val="0"/>
        <c:ser>
          <c:idx val="0"/>
          <c:order val="0"/>
          <c:tx>
            <c:strRef>
              <c:f>Sheet1!$B$1</c:f>
              <c:strCache>
                <c:ptCount val="1"/>
                <c:pt idx="0">
                  <c:v>Attained Living Wage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Taft</c:v>
                </c:pt>
                <c:pt idx="1">
                  <c:v>Region</c:v>
                </c:pt>
                <c:pt idx="2">
                  <c:v>All CCCs</c:v>
                </c:pt>
              </c:strCache>
            </c:strRef>
          </c:cat>
          <c:val>
            <c:numRef>
              <c:f>Sheet1!$B$2:$B$4</c:f>
              <c:numCache>
                <c:formatCode>0%</c:formatCode>
                <c:ptCount val="3"/>
                <c:pt idx="0">
                  <c:v>0.7</c:v>
                </c:pt>
                <c:pt idx="1">
                  <c:v>0.67</c:v>
                </c:pt>
                <c:pt idx="2">
                  <c:v>0.48</c:v>
                </c:pt>
              </c:numCache>
            </c:numRef>
          </c:val>
          <c:extLst>
            <c:ext xmlns:c16="http://schemas.microsoft.com/office/drawing/2014/chart" uri="{C3380CC4-5D6E-409C-BE32-E72D297353CC}">
              <c16:uniqueId val="{00000000-FA9A-4AFA-BDBD-6C3838723EAE}"/>
            </c:ext>
          </c:extLst>
        </c:ser>
        <c:dLbls>
          <c:dLblPos val="outEnd"/>
          <c:showLegendKey val="0"/>
          <c:showVal val="1"/>
          <c:showCatName val="0"/>
          <c:showSerName val="0"/>
          <c:showPercent val="0"/>
          <c:showBubbleSize val="0"/>
        </c:dLbls>
        <c:gapWidth val="219"/>
        <c:overlap val="-27"/>
        <c:axId val="463705103"/>
        <c:axId val="463694063"/>
      </c:barChart>
      <c:catAx>
        <c:axId val="4637051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463694063"/>
        <c:crosses val="autoZero"/>
        <c:auto val="1"/>
        <c:lblAlgn val="ctr"/>
        <c:lblOffset val="100"/>
        <c:noMultiLvlLbl val="0"/>
      </c:catAx>
      <c:valAx>
        <c:axId val="463694063"/>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37051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9.6173686938594419E-2"/>
          <c:y val="4.9442333304394641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1.7475417397375247E-2"/>
          <c:y val="0.13710359025308635"/>
          <c:w val="0.42266522030948028"/>
          <c:h val="0.73205253033793249"/>
        </c:manualLayout>
      </c:layout>
      <c:pieChart>
        <c:varyColors val="1"/>
        <c:ser>
          <c:idx val="0"/>
          <c:order val="0"/>
          <c:tx>
            <c:strRef>
              <c:f>Sheet1!$B$1</c:f>
              <c:strCache>
                <c:ptCount val="1"/>
                <c:pt idx="0">
                  <c:v>Taft campus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3-BB5E-4DEE-8BD0-6FF05CB33A5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91E-4100-B402-F994CD39CE4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2-BB5E-4DEE-8BD0-6FF05CB33A58}"/>
              </c:ext>
            </c:extLst>
          </c:dPt>
          <c:dLbls>
            <c:dLbl>
              <c:idx val="0"/>
              <c:layout>
                <c:manualLayout>
                  <c:x val="-8.5435698618842745E-2"/>
                  <c:y val="-0.227112384759459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B5E-4DEE-8BD0-6FF05CB33A58}"/>
                </c:ext>
              </c:extLst>
            </c:dLbl>
            <c:dLbl>
              <c:idx val="2"/>
              <c:layout>
                <c:manualLayout>
                  <c:x val="-1.4509276271455409E-3"/>
                  <c:y val="2.85266690777914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B5E-4DEE-8BD0-6FF05CB33A5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Female</c:v>
                </c:pt>
                <c:pt idx="1">
                  <c:v>Male</c:v>
                </c:pt>
                <c:pt idx="2">
                  <c:v>Oth/Unknown</c:v>
                </c:pt>
              </c:strCache>
            </c:strRef>
          </c:cat>
          <c:val>
            <c:numRef>
              <c:f>Sheet1!$B$2:$B$4</c:f>
              <c:numCache>
                <c:formatCode>0.0%</c:formatCode>
                <c:ptCount val="3"/>
                <c:pt idx="0">
                  <c:v>0.66600000000000004</c:v>
                </c:pt>
                <c:pt idx="1">
                  <c:v>0.317</c:v>
                </c:pt>
                <c:pt idx="2">
                  <c:v>1.7000000000000001E-2</c:v>
                </c:pt>
              </c:numCache>
            </c:numRef>
          </c:val>
          <c:extLst>
            <c:ext xmlns:c16="http://schemas.microsoft.com/office/drawing/2014/chart" uri="{C3380CC4-5D6E-409C-BE32-E72D297353CC}">
              <c16:uniqueId val="{00000000-BB5E-4DEE-8BD0-6FF05CB33A58}"/>
            </c:ext>
          </c:extLst>
        </c:ser>
        <c:dLbls>
          <c:showLegendKey val="0"/>
          <c:showVal val="0"/>
          <c:showCatName val="0"/>
          <c:showSerName val="0"/>
          <c:showPercent val="0"/>
          <c:showBubbleSize val="0"/>
          <c:showLeaderLines val="1"/>
        </c:dLbls>
        <c:firstSliceAng val="42"/>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327139899277584"/>
          <c:y val="0.18121865527839298"/>
          <c:w val="0.67651739134365885"/>
          <c:h val="0.75968246514667914"/>
        </c:manualLayout>
      </c:layout>
      <c:pieChart>
        <c:varyColors val="1"/>
        <c:ser>
          <c:idx val="0"/>
          <c:order val="0"/>
          <c:tx>
            <c:strRef>
              <c:f>Sheet1!$B$1</c:f>
              <c:strCache>
                <c:ptCount val="1"/>
                <c:pt idx="0">
                  <c:v>Westec</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107-416A-AEC8-5280993A2AC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1-D8E9-414B-A52C-FE6A2D480A7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107-416A-AEC8-5280993A2ACC}"/>
              </c:ext>
            </c:extLst>
          </c:dPt>
          <c:dLbls>
            <c:dLbl>
              <c:idx val="1"/>
              <c:layout>
                <c:manualLayout>
                  <c:x val="0.2751416178674172"/>
                  <c:y val="-7.87664308610275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8E9-414B-A52C-FE6A2D480A7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Female</c:v>
                </c:pt>
                <c:pt idx="1">
                  <c:v>Male</c:v>
                </c:pt>
                <c:pt idx="2">
                  <c:v>Oth/Unknown</c:v>
                </c:pt>
              </c:strCache>
            </c:strRef>
          </c:cat>
          <c:val>
            <c:numRef>
              <c:f>Sheet1!$B$2:$B$4</c:f>
              <c:numCache>
                <c:formatCode>0.0%</c:formatCode>
                <c:ptCount val="3"/>
                <c:pt idx="0">
                  <c:v>0.222</c:v>
                </c:pt>
                <c:pt idx="1">
                  <c:v>0.77700000000000002</c:v>
                </c:pt>
                <c:pt idx="2">
                  <c:v>1E-3</c:v>
                </c:pt>
              </c:numCache>
            </c:numRef>
          </c:val>
          <c:extLst>
            <c:ext xmlns:c16="http://schemas.microsoft.com/office/drawing/2014/chart" uri="{C3380CC4-5D6E-409C-BE32-E72D297353CC}">
              <c16:uniqueId val="{00000000-D8E9-414B-A52C-FE6A2D480A77}"/>
            </c:ext>
          </c:extLst>
        </c:ser>
        <c:dLbls>
          <c:showLegendKey val="0"/>
          <c:showVal val="0"/>
          <c:showCatName val="0"/>
          <c:showSerName val="0"/>
          <c:showPercent val="0"/>
          <c:showBubbleSize val="0"/>
          <c:showLeaderLines val="1"/>
        </c:dLbls>
        <c:firstSliceAng val="3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1898959403307954"/>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1.7959184939009509E-2"/>
          <c:y val="0.12511564807991049"/>
          <c:w val="0.37342263870303904"/>
          <c:h val="0.55872702281415187"/>
        </c:manualLayout>
      </c:layout>
      <c:pieChart>
        <c:varyColors val="1"/>
        <c:ser>
          <c:idx val="0"/>
          <c:order val="0"/>
          <c:tx>
            <c:strRef>
              <c:f>Sheet1!$B$1</c:f>
              <c:strCache>
                <c:ptCount val="1"/>
                <c:pt idx="0">
                  <c:v>Taft campus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8BF-4004-8CF6-A6ADCE3CC68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8BF-4004-8CF6-A6ADCE3CC68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8BF-4004-8CF6-A6ADCE3CC68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8BF-4004-8CF6-A6ADCE3CC68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4-875B-4E93-B4B9-2E528A97D550}"/>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5-875B-4E93-B4B9-2E528A97D550}"/>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3-875B-4E93-B4B9-2E528A97D550}"/>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2-875B-4E93-B4B9-2E528A97D550}"/>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01-875B-4E93-B4B9-2E528A97D550}"/>
              </c:ext>
            </c:extLst>
          </c:dPt>
          <c:dLbls>
            <c:dLbl>
              <c:idx val="4"/>
              <c:layout>
                <c:manualLayout>
                  <c:x val="0.10741039232439792"/>
                  <c:y val="3.94790733308237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75B-4E93-B4B9-2E528A97D550}"/>
                </c:ext>
              </c:extLst>
            </c:dLbl>
            <c:dLbl>
              <c:idx val="5"/>
              <c:layout>
                <c:manualLayout>
                  <c:x val="0.11061937495099987"/>
                  <c:y val="6.88656149429248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75B-4E93-B4B9-2E528A97D550}"/>
                </c:ext>
              </c:extLst>
            </c:dLbl>
            <c:dLbl>
              <c:idx val="6"/>
              <c:layout>
                <c:manualLayout>
                  <c:x val="6.4114983431865169E-2"/>
                  <c:y val="0.1228997778496482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75B-4E93-B4B9-2E528A97D550}"/>
                </c:ext>
              </c:extLst>
            </c:dLbl>
            <c:dLbl>
              <c:idx val="7"/>
              <c:layout>
                <c:manualLayout>
                  <c:x val="6.7463713326308322E-2"/>
                  <c:y val="0.1732073553504302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75B-4E93-B4B9-2E528A97D550}"/>
                </c:ext>
              </c:extLst>
            </c:dLbl>
            <c:dLbl>
              <c:idx val="8"/>
              <c:tx>
                <c:rich>
                  <a:bodyPr/>
                  <a:lstStyle/>
                  <a:p>
                    <a:fld id="{3A56F030-9208-4C59-B143-6FA93CB96ACE}"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75B-4E93-B4B9-2E528A97D55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Sheet1!$A$2:$A$10</c:f>
              <c:strCache>
                <c:ptCount val="9"/>
                <c:pt idx="0">
                  <c:v>African American</c:v>
                </c:pt>
                <c:pt idx="1">
                  <c:v>Am Indian</c:v>
                </c:pt>
                <c:pt idx="2">
                  <c:v>Asian</c:v>
                </c:pt>
                <c:pt idx="3">
                  <c:v>Latino</c:v>
                </c:pt>
                <c:pt idx="4">
                  <c:v>International</c:v>
                </c:pt>
                <c:pt idx="5">
                  <c:v>Multi</c:v>
                </c:pt>
                <c:pt idx="6">
                  <c:v>Native HI</c:v>
                </c:pt>
                <c:pt idx="7">
                  <c:v>Oth/Unknown</c:v>
                </c:pt>
                <c:pt idx="8">
                  <c:v>White</c:v>
                </c:pt>
              </c:strCache>
            </c:strRef>
          </c:cat>
          <c:val>
            <c:numRef>
              <c:f>Sheet1!$B$2:$B$10</c:f>
              <c:numCache>
                <c:formatCode>0.0%</c:formatCode>
                <c:ptCount val="9"/>
                <c:pt idx="0">
                  <c:v>4.2999999999999997E-2</c:v>
                </c:pt>
                <c:pt idx="1">
                  <c:v>5.0000000000000001E-3</c:v>
                </c:pt>
                <c:pt idx="2">
                  <c:v>0.03</c:v>
                </c:pt>
                <c:pt idx="3">
                  <c:v>0.59299999999999997</c:v>
                </c:pt>
                <c:pt idx="4">
                  <c:v>2E-3</c:v>
                </c:pt>
                <c:pt idx="5">
                  <c:v>4.1000000000000002E-2</c:v>
                </c:pt>
                <c:pt idx="6">
                  <c:v>2E-3</c:v>
                </c:pt>
                <c:pt idx="7">
                  <c:v>1.9E-2</c:v>
                </c:pt>
                <c:pt idx="8">
                  <c:v>0.26600000000000001</c:v>
                </c:pt>
              </c:numCache>
            </c:numRef>
          </c:val>
          <c:extLst>
            <c:ext xmlns:c16="http://schemas.microsoft.com/office/drawing/2014/chart" uri="{C3380CC4-5D6E-409C-BE32-E72D297353CC}">
              <c16:uniqueId val="{00000000-875B-4E93-B4B9-2E528A97D550}"/>
            </c:ext>
          </c:extLst>
        </c:ser>
        <c:dLbls>
          <c:showLegendKey val="0"/>
          <c:showVal val="0"/>
          <c:showCatName val="0"/>
          <c:showSerName val="0"/>
          <c:showPercent val="0"/>
          <c:showBubbleSize val="0"/>
          <c:showLeaderLines val="1"/>
        </c:dLbls>
        <c:firstSliceAng val="135"/>
      </c:pieChart>
      <c:spPr>
        <a:noFill/>
        <a:ln>
          <a:noFill/>
        </a:ln>
        <a:effectLst/>
      </c:spPr>
    </c:plotArea>
    <c:legend>
      <c:legendPos val="b"/>
      <c:layout>
        <c:manualLayout>
          <c:xMode val="edge"/>
          <c:yMode val="edge"/>
          <c:x val="1.8232478328100019E-2"/>
          <c:y val="0.76801061443924268"/>
          <c:w val="0.97759813646686111"/>
          <c:h val="0.2067390024972032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55756348243565057"/>
          <c:y val="1.987894708753644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0851504849125658"/>
          <c:y val="0.16474901787301308"/>
          <c:w val="0.59148489219021561"/>
          <c:h val="0.71600546204970028"/>
        </c:manualLayout>
      </c:layout>
      <c:pieChart>
        <c:varyColors val="1"/>
        <c:ser>
          <c:idx val="0"/>
          <c:order val="0"/>
          <c:tx>
            <c:strRef>
              <c:f>Sheet1!$B$1</c:f>
              <c:strCache>
                <c:ptCount val="1"/>
                <c:pt idx="0">
                  <c:v>Westec</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4-DB35-4E8E-93F5-7BE68757366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E44-4034-B615-7F3AACBF68D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3-DB35-4E8E-93F5-7BE68757366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E44-4034-B615-7F3AACBF68D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5E44-4034-B615-7F3AACBF68DC}"/>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5E44-4034-B615-7F3AACBF68DC}"/>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5E44-4034-B615-7F3AACBF68DC}"/>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1-DB35-4E8E-93F5-7BE687573667}"/>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02-DB35-4E8E-93F5-7BE687573667}"/>
              </c:ext>
            </c:extLst>
          </c:dPt>
          <c:dLbls>
            <c:dLbl>
              <c:idx val="0"/>
              <c:layout>
                <c:manualLayout>
                  <c:x val="4.6744153238102028E-2"/>
                  <c:y val="7.72977052167956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B35-4E8E-93F5-7BE687573667}"/>
                </c:ext>
              </c:extLst>
            </c:dLbl>
            <c:dLbl>
              <c:idx val="2"/>
              <c:layout>
                <c:manualLayout>
                  <c:x val="-4.9247152943458584E-2"/>
                  <c:y val="-8.46532376118799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B35-4E8E-93F5-7BE687573667}"/>
                </c:ext>
              </c:extLst>
            </c:dLbl>
            <c:dLbl>
              <c:idx val="7"/>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DB35-4E8E-93F5-7BE687573667}"/>
                </c:ext>
              </c:extLst>
            </c:dLbl>
            <c:dLbl>
              <c:idx val="8"/>
              <c:layout>
                <c:manualLayout>
                  <c:x val="0.11330748651510286"/>
                  <c:y val="-0.13276566165609524"/>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B35-4E8E-93F5-7BE68757366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Sheet1!$A$2:$A$10</c:f>
              <c:strCache>
                <c:ptCount val="9"/>
                <c:pt idx="0">
                  <c:v>African American</c:v>
                </c:pt>
                <c:pt idx="1">
                  <c:v>Am Indian</c:v>
                </c:pt>
                <c:pt idx="2">
                  <c:v>Asian</c:v>
                </c:pt>
                <c:pt idx="3">
                  <c:v>Latino</c:v>
                </c:pt>
                <c:pt idx="4">
                  <c:v>International</c:v>
                </c:pt>
                <c:pt idx="5">
                  <c:v>Multi</c:v>
                </c:pt>
                <c:pt idx="6">
                  <c:v>Native HI</c:v>
                </c:pt>
                <c:pt idx="7">
                  <c:v>Oth/Unknown</c:v>
                </c:pt>
                <c:pt idx="8">
                  <c:v>White</c:v>
                </c:pt>
              </c:strCache>
            </c:strRef>
          </c:cat>
          <c:val>
            <c:numRef>
              <c:f>Sheet1!$B$2:$B$10</c:f>
              <c:numCache>
                <c:formatCode>0.0%</c:formatCode>
                <c:ptCount val="9"/>
                <c:pt idx="0">
                  <c:v>2.5999999999999999E-2</c:v>
                </c:pt>
                <c:pt idx="1">
                  <c:v>2E-3</c:v>
                </c:pt>
                <c:pt idx="2">
                  <c:v>6.0000000000000001E-3</c:v>
                </c:pt>
                <c:pt idx="3">
                  <c:v>0.72799999999999998</c:v>
                </c:pt>
                <c:pt idx="4">
                  <c:v>0</c:v>
                </c:pt>
                <c:pt idx="5">
                  <c:v>8.9999999999999993E-3</c:v>
                </c:pt>
                <c:pt idx="6">
                  <c:v>1E-3</c:v>
                </c:pt>
                <c:pt idx="7">
                  <c:v>0.14499999999999999</c:v>
                </c:pt>
                <c:pt idx="8">
                  <c:v>8.7999999999999995E-2</c:v>
                </c:pt>
              </c:numCache>
            </c:numRef>
          </c:val>
          <c:extLst>
            <c:ext xmlns:c16="http://schemas.microsoft.com/office/drawing/2014/chart" uri="{C3380CC4-5D6E-409C-BE32-E72D297353CC}">
              <c16:uniqueId val="{00000000-DB35-4E8E-93F5-7BE687573667}"/>
            </c:ext>
          </c:extLst>
        </c:ser>
        <c:dLbls>
          <c:showLegendKey val="0"/>
          <c:showVal val="0"/>
          <c:showCatName val="0"/>
          <c:showSerName val="0"/>
          <c:showPercent val="0"/>
          <c:showBubbleSize val="0"/>
          <c:showLeaderLines val="1"/>
        </c:dLbls>
        <c:firstSliceAng val="221"/>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5.6069021177825487E-2"/>
          <c:y val="2.801935173810069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041202064257469E-3"/>
          <c:y val="0.15751545568768938"/>
          <c:w val="0.43592947176341962"/>
          <c:h val="0.66753200622603237"/>
        </c:manualLayout>
      </c:layout>
      <c:pieChart>
        <c:varyColors val="1"/>
        <c:ser>
          <c:idx val="0"/>
          <c:order val="0"/>
          <c:tx>
            <c:strRef>
              <c:f>Sheet1!$B$1</c:f>
              <c:strCache>
                <c:ptCount val="1"/>
                <c:pt idx="0">
                  <c:v>Taft Campus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CE7-4AF2-8752-EE5471694C4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6470-4B76-9EA6-739C35686B2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1-6470-4B76-9EA6-739C35686B2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3-6470-4B76-9EA6-739C35686B2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6CE7-4AF2-8752-EE5471694C4E}"/>
              </c:ext>
            </c:extLst>
          </c:dPt>
          <c:dLbls>
            <c:dLbl>
              <c:idx val="1"/>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6470-4B76-9EA6-739C35686B24}"/>
                </c:ext>
              </c:extLst>
            </c:dLbl>
            <c:dLbl>
              <c:idx val="2"/>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6470-4B76-9EA6-739C35686B24}"/>
                </c:ext>
              </c:extLst>
            </c:dLbl>
            <c:dLbl>
              <c:idx val="3"/>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6470-4B76-9EA6-739C35686B2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&lt;18</c:v>
                </c:pt>
                <c:pt idx="1">
                  <c:v>18-24</c:v>
                </c:pt>
                <c:pt idx="2">
                  <c:v>25-34</c:v>
                </c:pt>
                <c:pt idx="3">
                  <c:v>35-49</c:v>
                </c:pt>
                <c:pt idx="4">
                  <c:v>50+</c:v>
                </c:pt>
              </c:strCache>
            </c:strRef>
          </c:cat>
          <c:val>
            <c:numRef>
              <c:f>Sheet1!$B$2:$B$6</c:f>
              <c:numCache>
                <c:formatCode>0.0%</c:formatCode>
                <c:ptCount val="5"/>
                <c:pt idx="0">
                  <c:v>0.16400000000000001</c:v>
                </c:pt>
                <c:pt idx="1">
                  <c:v>0.48399999999999999</c:v>
                </c:pt>
                <c:pt idx="2">
                  <c:v>0.23300000000000001</c:v>
                </c:pt>
                <c:pt idx="3">
                  <c:v>9.4E-2</c:v>
                </c:pt>
                <c:pt idx="4">
                  <c:v>2.5000000000000001E-2</c:v>
                </c:pt>
              </c:numCache>
            </c:numRef>
          </c:val>
          <c:extLst>
            <c:ext xmlns:c16="http://schemas.microsoft.com/office/drawing/2014/chart" uri="{C3380CC4-5D6E-409C-BE32-E72D297353CC}">
              <c16:uniqueId val="{00000000-6470-4B76-9EA6-739C35686B24}"/>
            </c:ext>
          </c:extLst>
        </c:ser>
        <c:dLbls>
          <c:showLegendKey val="0"/>
          <c:showVal val="0"/>
          <c:showCatName val="0"/>
          <c:showSerName val="0"/>
          <c:showPercent val="0"/>
          <c:showBubbleSize val="0"/>
          <c:showLeaderLines val="1"/>
        </c:dLbls>
        <c:firstSliceAng val="47"/>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9496647510131335"/>
          <c:y val="0.14448987816798028"/>
          <c:w val="0.430589435703642"/>
          <c:h val="0.66880715918193478"/>
        </c:manualLayout>
      </c:layout>
      <c:pieChart>
        <c:varyColors val="1"/>
        <c:ser>
          <c:idx val="0"/>
          <c:order val="0"/>
          <c:tx>
            <c:strRef>
              <c:f>Sheet1!$B$1</c:f>
              <c:strCache>
                <c:ptCount val="1"/>
                <c:pt idx="0">
                  <c:v>Westec</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8B5-4BE0-9D66-40D73154019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7C56-46F0-9704-1766515A068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1-7C56-46F0-9704-1766515A068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3-7C56-46F0-9704-1766515A068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8B5-4BE0-9D66-40D73154019E}"/>
              </c:ext>
            </c:extLst>
          </c:dPt>
          <c:dLbls>
            <c:dLbl>
              <c:idx val="1"/>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7C56-46F0-9704-1766515A0683}"/>
                </c:ext>
              </c:extLst>
            </c:dLbl>
            <c:dLbl>
              <c:idx val="2"/>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7C56-46F0-9704-1766515A0683}"/>
                </c:ext>
              </c:extLst>
            </c:dLbl>
            <c:dLbl>
              <c:idx val="3"/>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7C56-46F0-9704-1766515A0683}"/>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&lt;18</c:v>
                </c:pt>
                <c:pt idx="1">
                  <c:v>18-24</c:v>
                </c:pt>
                <c:pt idx="2">
                  <c:v>25-34</c:v>
                </c:pt>
                <c:pt idx="3">
                  <c:v>35-49</c:v>
                </c:pt>
                <c:pt idx="4">
                  <c:v>50+</c:v>
                </c:pt>
              </c:strCache>
            </c:strRef>
          </c:cat>
          <c:val>
            <c:numRef>
              <c:f>Sheet1!$B$2:$B$6</c:f>
              <c:numCache>
                <c:formatCode>0.0%</c:formatCode>
                <c:ptCount val="5"/>
                <c:pt idx="0">
                  <c:v>0.13</c:v>
                </c:pt>
                <c:pt idx="1">
                  <c:v>0.187</c:v>
                </c:pt>
                <c:pt idx="2">
                  <c:v>0.27700000000000002</c:v>
                </c:pt>
                <c:pt idx="3">
                  <c:v>0.27800000000000002</c:v>
                </c:pt>
                <c:pt idx="4">
                  <c:v>0.129</c:v>
                </c:pt>
              </c:numCache>
            </c:numRef>
          </c:val>
          <c:extLst>
            <c:ext xmlns:c16="http://schemas.microsoft.com/office/drawing/2014/chart" uri="{C3380CC4-5D6E-409C-BE32-E72D297353CC}">
              <c16:uniqueId val="{00000000-7C56-46F0-9704-1766515A068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Taft College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0CE-4855-B81B-A160F0587BF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1-AB74-4E57-9291-164B1913D44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2-AB74-4E57-9291-164B1913D44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3-AB74-4E57-9291-164B1913D44E}"/>
              </c:ext>
            </c:extLst>
          </c:dPt>
          <c:dLbls>
            <c:dLbl>
              <c:idx val="1"/>
              <c:layout>
                <c:manualLayout>
                  <c:x val="-9.6359743040685231E-2"/>
                  <c:y val="-7.4470339246431524E-2"/>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layout>
                    <c:manualLayout>
                      <c:w val="0.1418629550321199"/>
                      <c:h val="0.16314360643093284"/>
                    </c:manualLayout>
                  </c15:layout>
                </c:ext>
                <c:ext xmlns:c16="http://schemas.microsoft.com/office/drawing/2014/chart" uri="{C3380CC4-5D6E-409C-BE32-E72D297353CC}">
                  <c16:uniqueId val="{00000001-AB74-4E57-9291-164B1913D44E}"/>
                </c:ext>
              </c:extLst>
            </c:dLbl>
            <c:dLbl>
              <c:idx val="2"/>
              <c:layout>
                <c:manualLayout>
                  <c:x val="0.16625190018275915"/>
                  <c:y val="-3.3046248854061828E-2"/>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layout>
                    <c:manualLayout>
                      <c:w val="0.12580299785867238"/>
                      <c:h val="0.11665644975975305"/>
                    </c:manualLayout>
                  </c15:layout>
                </c:ext>
                <c:ext xmlns:c16="http://schemas.microsoft.com/office/drawing/2014/chart" uri="{C3380CC4-5D6E-409C-BE32-E72D297353CC}">
                  <c16:uniqueId val="{00000002-AB74-4E57-9291-164B1913D44E}"/>
                </c:ext>
              </c:extLst>
            </c:dLbl>
            <c:dLbl>
              <c:idx val="3"/>
              <c:layout>
                <c:manualLayout>
                  <c:x val="9.9201496233795067E-2"/>
                  <c:y val="0.15798386026818861"/>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layout>
                    <c:manualLayout>
                      <c:w val="0.146108895417357"/>
                      <c:h val="0.12470435042550593"/>
                    </c:manualLayout>
                  </c15:layout>
                </c:ext>
                <c:ext xmlns:c16="http://schemas.microsoft.com/office/drawing/2014/chart" uri="{C3380CC4-5D6E-409C-BE32-E72D297353CC}">
                  <c16:uniqueId val="{00000003-AB74-4E57-9291-164B1913D44E}"/>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Adult Ed/ESL</c:v>
                </c:pt>
                <c:pt idx="1">
                  <c:v>Short-Term CTE</c:v>
                </c:pt>
                <c:pt idx="2">
                  <c:v>Degree/Transfer</c:v>
                </c:pt>
                <c:pt idx="3">
                  <c:v>Undecided/Other</c:v>
                </c:pt>
              </c:strCache>
            </c:strRef>
          </c:cat>
          <c:val>
            <c:numRef>
              <c:f>Sheet1!$B$2:$B$5</c:f>
              <c:numCache>
                <c:formatCode>#,##0</c:formatCode>
                <c:ptCount val="4"/>
                <c:pt idx="0" formatCode="General">
                  <c:v>29</c:v>
                </c:pt>
                <c:pt idx="1">
                  <c:v>4213</c:v>
                </c:pt>
                <c:pt idx="2">
                  <c:v>2282</c:v>
                </c:pt>
                <c:pt idx="3" formatCode="General">
                  <c:v>720</c:v>
                </c:pt>
              </c:numCache>
            </c:numRef>
          </c:val>
          <c:extLst>
            <c:ext xmlns:c16="http://schemas.microsoft.com/office/drawing/2014/chart" uri="{C3380CC4-5D6E-409C-BE32-E72D297353CC}">
              <c16:uniqueId val="{00000000-AB74-4E57-9291-164B1913D44E}"/>
            </c:ext>
          </c:extLst>
        </c:ser>
        <c:dLbls>
          <c:showLegendKey val="0"/>
          <c:showVal val="0"/>
          <c:showCatName val="0"/>
          <c:showSerName val="0"/>
          <c:showPercent val="0"/>
          <c:showBubbleSize val="0"/>
          <c:showLeaderLines val="1"/>
        </c:dLbls>
        <c:firstSliceAng val="0"/>
      </c:pieChart>
      <c:spPr>
        <a:noFill/>
        <a:ln>
          <a:noFill/>
        </a:ln>
        <a:effectLst/>
      </c:spPr>
    </c:plotArea>
    <c:legend>
      <c:legendPos val="l"/>
      <c:layout>
        <c:manualLayout>
          <c:xMode val="edge"/>
          <c:yMode val="edge"/>
          <c:x val="8.1344902386117132E-3"/>
          <c:y val="0.17407720589580031"/>
          <c:w val="0.39342430013493435"/>
          <c:h val="0.6180618120449136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F85C84-CB32-4D5E-94CE-85D203D6854E}"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CA2BDE49-E079-4681-8AF7-BA5C776E8081}">
      <dgm:prSet/>
      <dgm:spPr>
        <a:solidFill>
          <a:srgbClr val="EBAB21">
            <a:alpha val="87000"/>
          </a:srgbClr>
        </a:solidFill>
      </dgm:spPr>
      <dgm:t>
        <a:bodyPr/>
        <a:lstStyle/>
        <a:p>
          <a:r>
            <a:rPr lang="en-US" b="0" dirty="0">
              <a:solidFill>
                <a:schemeClr val="tx1"/>
              </a:solidFill>
            </a:rPr>
            <a:t>Six Themes</a:t>
          </a:r>
        </a:p>
      </dgm:t>
    </dgm:pt>
    <dgm:pt modelId="{470BE0E0-30E6-45AF-80AD-7D01435F343C}" type="parTrans" cxnId="{3FCDE47D-72FD-4AD9-9F5C-F3FF954B631D}">
      <dgm:prSet/>
      <dgm:spPr/>
      <dgm:t>
        <a:bodyPr/>
        <a:lstStyle/>
        <a:p>
          <a:endParaRPr lang="en-US"/>
        </a:p>
      </dgm:t>
    </dgm:pt>
    <dgm:pt modelId="{776A42E1-F55F-4D6F-BC4E-29ED6D6FAAC7}" type="sibTrans" cxnId="{3FCDE47D-72FD-4AD9-9F5C-F3FF954B631D}">
      <dgm:prSet/>
      <dgm:spPr/>
      <dgm:t>
        <a:bodyPr/>
        <a:lstStyle/>
        <a:p>
          <a:endParaRPr lang="en-US"/>
        </a:p>
      </dgm:t>
    </dgm:pt>
    <dgm:pt modelId="{4B6E37EB-806E-444D-8C31-FCDA4E12E67F}">
      <dgm:prSet/>
      <dgm:spPr>
        <a:solidFill>
          <a:srgbClr val="EBAB21"/>
        </a:solidFill>
      </dgm:spPr>
      <dgm:t>
        <a:bodyPr/>
        <a:lstStyle/>
        <a:p>
          <a:r>
            <a:rPr lang="en-US" dirty="0">
              <a:solidFill>
                <a:schemeClr val="tx1"/>
              </a:solidFill>
            </a:rPr>
            <a:t>Enhancing the Student Experience and Resources</a:t>
          </a:r>
        </a:p>
      </dgm:t>
    </dgm:pt>
    <dgm:pt modelId="{515AF9A3-4D15-482B-9301-6BE27E6E4E58}" type="parTrans" cxnId="{A457CA07-D1C8-43B5-AE6E-DA9A1AA20EC1}">
      <dgm:prSet/>
      <dgm:spPr>
        <a:solidFill>
          <a:srgbClr val="EBAB21"/>
        </a:solidFill>
      </dgm:spPr>
      <dgm:t>
        <a:bodyPr/>
        <a:lstStyle/>
        <a:p>
          <a:endParaRPr lang="en-US"/>
        </a:p>
      </dgm:t>
    </dgm:pt>
    <dgm:pt modelId="{1CD32360-50E8-4732-AB56-CF74396EBA0B}" type="sibTrans" cxnId="{A457CA07-D1C8-43B5-AE6E-DA9A1AA20EC1}">
      <dgm:prSet/>
      <dgm:spPr/>
      <dgm:t>
        <a:bodyPr/>
        <a:lstStyle/>
        <a:p>
          <a:endParaRPr lang="en-US"/>
        </a:p>
      </dgm:t>
    </dgm:pt>
    <dgm:pt modelId="{9826DD3E-7733-4389-AE5D-D98827FC5D57}">
      <dgm:prSet/>
      <dgm:spPr>
        <a:solidFill>
          <a:srgbClr val="EBAB21"/>
        </a:solidFill>
      </dgm:spPr>
      <dgm:t>
        <a:bodyPr/>
        <a:lstStyle/>
        <a:p>
          <a:r>
            <a:rPr lang="en-US" dirty="0">
              <a:solidFill>
                <a:schemeClr val="tx1"/>
              </a:solidFill>
            </a:rPr>
            <a:t>Educational Programs and Support</a:t>
          </a:r>
        </a:p>
      </dgm:t>
    </dgm:pt>
    <dgm:pt modelId="{11CF74E6-C7E4-4853-ACD9-EE0E6255EF60}" type="parTrans" cxnId="{8DDF669F-59A3-41D9-A5DB-752974BEEA6F}">
      <dgm:prSet/>
      <dgm:spPr>
        <a:solidFill>
          <a:srgbClr val="EBAB21"/>
        </a:solidFill>
      </dgm:spPr>
      <dgm:t>
        <a:bodyPr/>
        <a:lstStyle/>
        <a:p>
          <a:endParaRPr lang="en-US"/>
        </a:p>
      </dgm:t>
    </dgm:pt>
    <dgm:pt modelId="{7FA40C03-16CB-4CA4-B20F-31B416027CCF}" type="sibTrans" cxnId="{8DDF669F-59A3-41D9-A5DB-752974BEEA6F}">
      <dgm:prSet/>
      <dgm:spPr/>
      <dgm:t>
        <a:bodyPr/>
        <a:lstStyle/>
        <a:p>
          <a:endParaRPr lang="en-US"/>
        </a:p>
      </dgm:t>
    </dgm:pt>
    <dgm:pt modelId="{B7493780-9625-4A8D-A965-CE741EE3D3F8}">
      <dgm:prSet/>
      <dgm:spPr>
        <a:solidFill>
          <a:srgbClr val="EBAB21"/>
        </a:solidFill>
      </dgm:spPr>
      <dgm:t>
        <a:bodyPr/>
        <a:lstStyle/>
        <a:p>
          <a:r>
            <a:rPr lang="en-US" dirty="0">
              <a:solidFill>
                <a:schemeClr val="tx1"/>
              </a:solidFill>
            </a:rPr>
            <a:t>Organizational Culture and Communication</a:t>
          </a:r>
        </a:p>
      </dgm:t>
    </dgm:pt>
    <dgm:pt modelId="{B9153769-6E58-4F1B-9EFB-F757F90540F4}" type="sibTrans" cxnId="{EE862855-F8A4-45F4-85D4-47FBAD2C9174}">
      <dgm:prSet/>
      <dgm:spPr/>
      <dgm:t>
        <a:bodyPr/>
        <a:lstStyle/>
        <a:p>
          <a:endParaRPr lang="en-US"/>
        </a:p>
      </dgm:t>
    </dgm:pt>
    <dgm:pt modelId="{56E2853D-F06A-4CD1-99E1-2D6A1C2FAD2A}" type="parTrans" cxnId="{EE862855-F8A4-45F4-85D4-47FBAD2C9174}">
      <dgm:prSet/>
      <dgm:spPr>
        <a:solidFill>
          <a:srgbClr val="EBAB21"/>
        </a:solidFill>
        <a:ln>
          <a:solidFill>
            <a:schemeClr val="lt1">
              <a:hueOff val="0"/>
              <a:satOff val="0"/>
              <a:lumOff val="0"/>
            </a:schemeClr>
          </a:solidFill>
        </a:ln>
      </dgm:spPr>
      <dgm:t>
        <a:bodyPr/>
        <a:lstStyle/>
        <a:p>
          <a:endParaRPr lang="en-US"/>
        </a:p>
      </dgm:t>
    </dgm:pt>
    <dgm:pt modelId="{42E8D5B4-3A5B-47B3-89FD-497E15F02F92}">
      <dgm:prSet/>
      <dgm:spPr>
        <a:solidFill>
          <a:srgbClr val="EBAB21"/>
        </a:solidFill>
      </dgm:spPr>
      <dgm:t>
        <a:bodyPr/>
        <a:lstStyle/>
        <a:p>
          <a:r>
            <a:rPr lang="en-US" dirty="0">
              <a:solidFill>
                <a:schemeClr val="tx1"/>
              </a:solidFill>
            </a:rPr>
            <a:t>Community Engagement and Partnerships</a:t>
          </a:r>
        </a:p>
      </dgm:t>
    </dgm:pt>
    <dgm:pt modelId="{0EA876B7-EE1C-47D7-8DEB-2F0A110D1164}" type="sibTrans" cxnId="{C65267EA-E573-4C31-BFED-7F38BCD698A2}">
      <dgm:prSet/>
      <dgm:spPr/>
      <dgm:t>
        <a:bodyPr/>
        <a:lstStyle/>
        <a:p>
          <a:endParaRPr lang="en-US"/>
        </a:p>
      </dgm:t>
    </dgm:pt>
    <dgm:pt modelId="{CFA8235D-2D0F-483A-ADC8-8A4D1A4B2268}" type="parTrans" cxnId="{C65267EA-E573-4C31-BFED-7F38BCD698A2}">
      <dgm:prSet/>
      <dgm:spPr>
        <a:solidFill>
          <a:srgbClr val="EBAB21"/>
        </a:solidFill>
        <a:ln>
          <a:solidFill>
            <a:schemeClr val="lt1">
              <a:hueOff val="0"/>
              <a:satOff val="0"/>
              <a:lumOff val="0"/>
            </a:schemeClr>
          </a:solidFill>
        </a:ln>
      </dgm:spPr>
      <dgm:t>
        <a:bodyPr/>
        <a:lstStyle/>
        <a:p>
          <a:endParaRPr lang="en-US"/>
        </a:p>
      </dgm:t>
    </dgm:pt>
    <dgm:pt modelId="{92F6B13A-77FD-4ADB-AAF2-66AEAC5084A6}">
      <dgm:prSet/>
      <dgm:spPr>
        <a:solidFill>
          <a:srgbClr val="EBAB21"/>
        </a:solidFill>
      </dgm:spPr>
      <dgm:t>
        <a:bodyPr/>
        <a:lstStyle/>
        <a:p>
          <a:r>
            <a:rPr lang="en-US" dirty="0">
              <a:solidFill>
                <a:schemeClr val="tx1"/>
              </a:solidFill>
            </a:rPr>
            <a:t>Diversity, Equity, Inclusion, Accessibility, and Anti-Racism</a:t>
          </a:r>
        </a:p>
      </dgm:t>
    </dgm:pt>
    <dgm:pt modelId="{7CAE767A-F4BE-478D-A055-67E0E1F32DB1}" type="sibTrans" cxnId="{E989132B-DD20-4F58-95CF-759B61F22D7A}">
      <dgm:prSet/>
      <dgm:spPr/>
      <dgm:t>
        <a:bodyPr/>
        <a:lstStyle/>
        <a:p>
          <a:endParaRPr lang="en-US"/>
        </a:p>
      </dgm:t>
    </dgm:pt>
    <dgm:pt modelId="{9BA6FEAE-8633-4801-9080-9D62683EB5ED}" type="parTrans" cxnId="{E989132B-DD20-4F58-95CF-759B61F22D7A}">
      <dgm:prSet/>
      <dgm:spPr>
        <a:solidFill>
          <a:srgbClr val="EBAB21"/>
        </a:solidFill>
        <a:ln>
          <a:solidFill>
            <a:schemeClr val="lt1">
              <a:hueOff val="0"/>
              <a:satOff val="0"/>
              <a:lumOff val="0"/>
            </a:schemeClr>
          </a:solidFill>
        </a:ln>
      </dgm:spPr>
      <dgm:t>
        <a:bodyPr/>
        <a:lstStyle/>
        <a:p>
          <a:endParaRPr lang="en-US"/>
        </a:p>
      </dgm:t>
    </dgm:pt>
    <dgm:pt modelId="{42675D5F-BD6A-4082-B4F3-33B9D8FEF0B1}">
      <dgm:prSet/>
      <dgm:spPr>
        <a:solidFill>
          <a:srgbClr val="EBAB21"/>
        </a:solidFill>
      </dgm:spPr>
      <dgm:t>
        <a:bodyPr/>
        <a:lstStyle/>
        <a:p>
          <a:r>
            <a:rPr lang="en-US" dirty="0">
              <a:solidFill>
                <a:schemeClr val="tx1"/>
              </a:solidFill>
            </a:rPr>
            <a:t>Institutional Effectiveness, Infrastructure, and Resource Management</a:t>
          </a:r>
        </a:p>
      </dgm:t>
    </dgm:pt>
    <dgm:pt modelId="{738EDC4E-A732-4D19-A468-94F3AB625C47}" type="parTrans" cxnId="{67060E69-60C4-4C07-B15B-932E04DD77FC}">
      <dgm:prSet/>
      <dgm:spPr>
        <a:solidFill>
          <a:srgbClr val="EBAB21"/>
        </a:solidFill>
      </dgm:spPr>
      <dgm:t>
        <a:bodyPr/>
        <a:lstStyle/>
        <a:p>
          <a:endParaRPr lang="en-US"/>
        </a:p>
      </dgm:t>
    </dgm:pt>
    <dgm:pt modelId="{397D2B03-F1B2-4851-9063-49C5AA4CC213}" type="sibTrans" cxnId="{67060E69-60C4-4C07-B15B-932E04DD77FC}">
      <dgm:prSet/>
      <dgm:spPr/>
      <dgm:t>
        <a:bodyPr/>
        <a:lstStyle/>
        <a:p>
          <a:endParaRPr lang="en-US"/>
        </a:p>
      </dgm:t>
    </dgm:pt>
    <dgm:pt modelId="{2922828B-296F-423A-99C8-3F29EAE30820}" type="pres">
      <dgm:prSet presAssocID="{AFF85C84-CB32-4D5E-94CE-85D203D6854E}" presName="cycle" presStyleCnt="0">
        <dgm:presLayoutVars>
          <dgm:chMax val="1"/>
          <dgm:dir/>
          <dgm:animLvl val="ctr"/>
          <dgm:resizeHandles val="exact"/>
        </dgm:presLayoutVars>
      </dgm:prSet>
      <dgm:spPr/>
    </dgm:pt>
    <dgm:pt modelId="{C396ACF2-2F11-4212-81F6-CD31DC0B0106}" type="pres">
      <dgm:prSet presAssocID="{CA2BDE49-E079-4681-8AF7-BA5C776E8081}" presName="centerShape" presStyleLbl="node0" presStyleIdx="0" presStyleCnt="1"/>
      <dgm:spPr/>
    </dgm:pt>
    <dgm:pt modelId="{476C04BA-453C-48E0-9092-8F8DD45E21DC}" type="pres">
      <dgm:prSet presAssocID="{515AF9A3-4D15-482B-9301-6BE27E6E4E58}" presName="parTrans" presStyleLbl="bgSibTrans2D1" presStyleIdx="0" presStyleCnt="6"/>
      <dgm:spPr/>
    </dgm:pt>
    <dgm:pt modelId="{673B79D4-EEED-44FB-B341-37F3FFE4EC28}" type="pres">
      <dgm:prSet presAssocID="{4B6E37EB-806E-444D-8C31-FCDA4E12E67F}" presName="node" presStyleLbl="node1" presStyleIdx="0" presStyleCnt="6">
        <dgm:presLayoutVars>
          <dgm:bulletEnabled val="1"/>
        </dgm:presLayoutVars>
      </dgm:prSet>
      <dgm:spPr/>
    </dgm:pt>
    <dgm:pt modelId="{BEF20650-1707-44D0-B58A-ECDA97DFC820}" type="pres">
      <dgm:prSet presAssocID="{11CF74E6-C7E4-4853-ACD9-EE0E6255EF60}" presName="parTrans" presStyleLbl="bgSibTrans2D1" presStyleIdx="1" presStyleCnt="6"/>
      <dgm:spPr/>
    </dgm:pt>
    <dgm:pt modelId="{A6CD3340-CCF4-45EE-9F03-E3543076290E}" type="pres">
      <dgm:prSet presAssocID="{9826DD3E-7733-4389-AE5D-D98827FC5D57}" presName="node" presStyleLbl="node1" presStyleIdx="1" presStyleCnt="6">
        <dgm:presLayoutVars>
          <dgm:bulletEnabled val="1"/>
        </dgm:presLayoutVars>
      </dgm:prSet>
      <dgm:spPr/>
    </dgm:pt>
    <dgm:pt modelId="{B7D5103F-D94E-4B0D-BD48-ECEE14A576EF}" type="pres">
      <dgm:prSet presAssocID="{9BA6FEAE-8633-4801-9080-9D62683EB5ED}" presName="parTrans" presStyleLbl="bgSibTrans2D1" presStyleIdx="2" presStyleCnt="6" custLinFactNeighborX="741" custLinFactNeighborY="-11218"/>
      <dgm:spPr/>
    </dgm:pt>
    <dgm:pt modelId="{888A177D-A3C3-446A-8F6D-C0F98894682A}" type="pres">
      <dgm:prSet presAssocID="{92F6B13A-77FD-4ADB-AAF2-66AEAC5084A6}" presName="node" presStyleLbl="node1" presStyleIdx="2" presStyleCnt="6">
        <dgm:presLayoutVars>
          <dgm:bulletEnabled val="1"/>
        </dgm:presLayoutVars>
      </dgm:prSet>
      <dgm:spPr/>
    </dgm:pt>
    <dgm:pt modelId="{819C11AB-5CE0-4516-B34A-7ECEC97CC45A}" type="pres">
      <dgm:prSet presAssocID="{CFA8235D-2D0F-483A-ADC8-8A4D1A4B2268}" presName="parTrans" presStyleLbl="bgSibTrans2D1" presStyleIdx="3" presStyleCnt="6"/>
      <dgm:spPr/>
    </dgm:pt>
    <dgm:pt modelId="{6A96B4D5-BB3A-4D99-AF3A-16347C6CEAA8}" type="pres">
      <dgm:prSet presAssocID="{42E8D5B4-3A5B-47B3-89FD-497E15F02F92}" presName="node" presStyleLbl="node1" presStyleIdx="3" presStyleCnt="6">
        <dgm:presLayoutVars>
          <dgm:bulletEnabled val="1"/>
        </dgm:presLayoutVars>
      </dgm:prSet>
      <dgm:spPr/>
    </dgm:pt>
    <dgm:pt modelId="{2B8AE742-6BD4-4329-B22C-19C604B199D2}" type="pres">
      <dgm:prSet presAssocID="{56E2853D-F06A-4CD1-99E1-2D6A1C2FAD2A}" presName="parTrans" presStyleLbl="bgSibTrans2D1" presStyleIdx="4" presStyleCnt="6" custLinFactNeighborX="494" custLinFactNeighborY="-3172"/>
      <dgm:spPr/>
    </dgm:pt>
    <dgm:pt modelId="{AA7FC008-FAF6-43DC-B54A-87500ECC9D3A}" type="pres">
      <dgm:prSet presAssocID="{B7493780-9625-4A8D-A965-CE741EE3D3F8}" presName="node" presStyleLbl="node1" presStyleIdx="4" presStyleCnt="6" custRadScaleRad="100005" custRadScaleInc="-1575">
        <dgm:presLayoutVars>
          <dgm:bulletEnabled val="1"/>
        </dgm:presLayoutVars>
      </dgm:prSet>
      <dgm:spPr/>
    </dgm:pt>
    <dgm:pt modelId="{4D4E824D-C3D6-4183-A3F3-C454269A5DFD}" type="pres">
      <dgm:prSet presAssocID="{738EDC4E-A732-4D19-A468-94F3AB625C47}" presName="parTrans" presStyleLbl="bgSibTrans2D1" presStyleIdx="5" presStyleCnt="6" custLinFactNeighborY="-3215"/>
      <dgm:spPr/>
    </dgm:pt>
    <dgm:pt modelId="{55E5A7DE-31CE-4F72-A943-85B05579EF3D}" type="pres">
      <dgm:prSet presAssocID="{42675D5F-BD6A-4082-B4F3-33B9D8FEF0B1}" presName="node" presStyleLbl="node1" presStyleIdx="5" presStyleCnt="6">
        <dgm:presLayoutVars>
          <dgm:bulletEnabled val="1"/>
        </dgm:presLayoutVars>
      </dgm:prSet>
      <dgm:spPr/>
    </dgm:pt>
  </dgm:ptLst>
  <dgm:cxnLst>
    <dgm:cxn modelId="{A457CA07-D1C8-43B5-AE6E-DA9A1AA20EC1}" srcId="{CA2BDE49-E079-4681-8AF7-BA5C776E8081}" destId="{4B6E37EB-806E-444D-8C31-FCDA4E12E67F}" srcOrd="0" destOrd="0" parTransId="{515AF9A3-4D15-482B-9301-6BE27E6E4E58}" sibTransId="{1CD32360-50E8-4732-AB56-CF74396EBA0B}"/>
    <dgm:cxn modelId="{3EA5CC0C-9F84-46E6-B456-B328960F483E}" type="presOf" srcId="{CFA8235D-2D0F-483A-ADC8-8A4D1A4B2268}" destId="{819C11AB-5CE0-4516-B34A-7ECEC97CC45A}" srcOrd="0" destOrd="0" presId="urn:microsoft.com/office/officeart/2005/8/layout/radial4"/>
    <dgm:cxn modelId="{E989132B-DD20-4F58-95CF-759B61F22D7A}" srcId="{CA2BDE49-E079-4681-8AF7-BA5C776E8081}" destId="{92F6B13A-77FD-4ADB-AAF2-66AEAC5084A6}" srcOrd="2" destOrd="0" parTransId="{9BA6FEAE-8633-4801-9080-9D62683EB5ED}" sibTransId="{7CAE767A-F4BE-478D-A055-67E0E1F32DB1}"/>
    <dgm:cxn modelId="{F8598038-B40E-4756-8035-2651C5CF4444}" type="presOf" srcId="{AFF85C84-CB32-4D5E-94CE-85D203D6854E}" destId="{2922828B-296F-423A-99C8-3F29EAE30820}" srcOrd="0" destOrd="0" presId="urn:microsoft.com/office/officeart/2005/8/layout/radial4"/>
    <dgm:cxn modelId="{EE862855-F8A4-45F4-85D4-47FBAD2C9174}" srcId="{CA2BDE49-E079-4681-8AF7-BA5C776E8081}" destId="{B7493780-9625-4A8D-A965-CE741EE3D3F8}" srcOrd="4" destOrd="0" parTransId="{56E2853D-F06A-4CD1-99E1-2D6A1C2FAD2A}" sibTransId="{B9153769-6E58-4F1B-9EFB-F757F90540F4}"/>
    <dgm:cxn modelId="{0562B65B-AC63-4B53-BF24-FA1CD158CCEB}" type="presOf" srcId="{9BA6FEAE-8633-4801-9080-9D62683EB5ED}" destId="{B7D5103F-D94E-4B0D-BD48-ECEE14A576EF}" srcOrd="0" destOrd="0" presId="urn:microsoft.com/office/officeart/2005/8/layout/radial4"/>
    <dgm:cxn modelId="{FDD2E663-5DA3-4DCC-A00F-FF7FCBD84A3B}" type="presOf" srcId="{CA2BDE49-E079-4681-8AF7-BA5C776E8081}" destId="{C396ACF2-2F11-4212-81F6-CD31DC0B0106}" srcOrd="0" destOrd="0" presId="urn:microsoft.com/office/officeart/2005/8/layout/radial4"/>
    <dgm:cxn modelId="{A1BC0964-00D2-4940-BF68-96FE0338664B}" type="presOf" srcId="{738EDC4E-A732-4D19-A468-94F3AB625C47}" destId="{4D4E824D-C3D6-4183-A3F3-C454269A5DFD}" srcOrd="0" destOrd="0" presId="urn:microsoft.com/office/officeart/2005/8/layout/radial4"/>
    <dgm:cxn modelId="{90FF3968-90E2-47C7-87D5-8292B5908E6A}" type="presOf" srcId="{42675D5F-BD6A-4082-B4F3-33B9D8FEF0B1}" destId="{55E5A7DE-31CE-4F72-A943-85B05579EF3D}" srcOrd="0" destOrd="0" presId="urn:microsoft.com/office/officeart/2005/8/layout/radial4"/>
    <dgm:cxn modelId="{67060E69-60C4-4C07-B15B-932E04DD77FC}" srcId="{CA2BDE49-E079-4681-8AF7-BA5C776E8081}" destId="{42675D5F-BD6A-4082-B4F3-33B9D8FEF0B1}" srcOrd="5" destOrd="0" parTransId="{738EDC4E-A732-4D19-A468-94F3AB625C47}" sibTransId="{397D2B03-F1B2-4851-9063-49C5AA4CC213}"/>
    <dgm:cxn modelId="{E2AC0E77-FB6E-4516-B44B-DA80BCC339B8}" type="presOf" srcId="{4B6E37EB-806E-444D-8C31-FCDA4E12E67F}" destId="{673B79D4-EEED-44FB-B341-37F3FFE4EC28}" srcOrd="0" destOrd="0" presId="urn:microsoft.com/office/officeart/2005/8/layout/radial4"/>
    <dgm:cxn modelId="{3FCDE47D-72FD-4AD9-9F5C-F3FF954B631D}" srcId="{AFF85C84-CB32-4D5E-94CE-85D203D6854E}" destId="{CA2BDE49-E079-4681-8AF7-BA5C776E8081}" srcOrd="0" destOrd="0" parTransId="{470BE0E0-30E6-45AF-80AD-7D01435F343C}" sibTransId="{776A42E1-F55F-4D6F-BC4E-29ED6D6FAAC7}"/>
    <dgm:cxn modelId="{8DDF669F-59A3-41D9-A5DB-752974BEEA6F}" srcId="{CA2BDE49-E079-4681-8AF7-BA5C776E8081}" destId="{9826DD3E-7733-4389-AE5D-D98827FC5D57}" srcOrd="1" destOrd="0" parTransId="{11CF74E6-C7E4-4853-ACD9-EE0E6255EF60}" sibTransId="{7FA40C03-16CB-4CA4-B20F-31B416027CCF}"/>
    <dgm:cxn modelId="{1DDA6CA6-03DF-4F0F-BFDD-BE98C8427C32}" type="presOf" srcId="{11CF74E6-C7E4-4853-ACD9-EE0E6255EF60}" destId="{BEF20650-1707-44D0-B58A-ECDA97DFC820}" srcOrd="0" destOrd="0" presId="urn:microsoft.com/office/officeart/2005/8/layout/radial4"/>
    <dgm:cxn modelId="{AE0F07AE-429A-40A6-82C1-39CB2B399C2C}" type="presOf" srcId="{9826DD3E-7733-4389-AE5D-D98827FC5D57}" destId="{A6CD3340-CCF4-45EE-9F03-E3543076290E}" srcOrd="0" destOrd="0" presId="urn:microsoft.com/office/officeart/2005/8/layout/radial4"/>
    <dgm:cxn modelId="{C97D8BAE-1273-403F-8A4C-F472FE7E3752}" type="presOf" srcId="{56E2853D-F06A-4CD1-99E1-2D6A1C2FAD2A}" destId="{2B8AE742-6BD4-4329-B22C-19C604B199D2}" srcOrd="0" destOrd="0" presId="urn:microsoft.com/office/officeart/2005/8/layout/radial4"/>
    <dgm:cxn modelId="{2166E3E2-4A30-40A6-AF5A-CCD912A0E4D0}" type="presOf" srcId="{92F6B13A-77FD-4ADB-AAF2-66AEAC5084A6}" destId="{888A177D-A3C3-446A-8F6D-C0F98894682A}" srcOrd="0" destOrd="0" presId="urn:microsoft.com/office/officeart/2005/8/layout/radial4"/>
    <dgm:cxn modelId="{2CF3DFE5-C3FD-4C56-AD72-55BA04576BDB}" type="presOf" srcId="{515AF9A3-4D15-482B-9301-6BE27E6E4E58}" destId="{476C04BA-453C-48E0-9092-8F8DD45E21DC}" srcOrd="0" destOrd="0" presId="urn:microsoft.com/office/officeart/2005/8/layout/radial4"/>
    <dgm:cxn modelId="{10C0CDE9-00FA-470A-8F33-573FF69AF9AD}" type="presOf" srcId="{42E8D5B4-3A5B-47B3-89FD-497E15F02F92}" destId="{6A96B4D5-BB3A-4D99-AF3A-16347C6CEAA8}" srcOrd="0" destOrd="0" presId="urn:microsoft.com/office/officeart/2005/8/layout/radial4"/>
    <dgm:cxn modelId="{C65267EA-E573-4C31-BFED-7F38BCD698A2}" srcId="{CA2BDE49-E079-4681-8AF7-BA5C776E8081}" destId="{42E8D5B4-3A5B-47B3-89FD-497E15F02F92}" srcOrd="3" destOrd="0" parTransId="{CFA8235D-2D0F-483A-ADC8-8A4D1A4B2268}" sibTransId="{0EA876B7-EE1C-47D7-8DEB-2F0A110D1164}"/>
    <dgm:cxn modelId="{008CF9FD-3C5E-42FC-898C-B0BC71E0227F}" type="presOf" srcId="{B7493780-9625-4A8D-A965-CE741EE3D3F8}" destId="{AA7FC008-FAF6-43DC-B54A-87500ECC9D3A}" srcOrd="0" destOrd="0" presId="urn:microsoft.com/office/officeart/2005/8/layout/radial4"/>
    <dgm:cxn modelId="{A1F3F1A9-5DC0-426B-AED9-4FBA45006BD9}" type="presParOf" srcId="{2922828B-296F-423A-99C8-3F29EAE30820}" destId="{C396ACF2-2F11-4212-81F6-CD31DC0B0106}" srcOrd="0" destOrd="0" presId="urn:microsoft.com/office/officeart/2005/8/layout/radial4"/>
    <dgm:cxn modelId="{20F812FF-9A71-44AA-8EA3-DFE4EC1D66C1}" type="presParOf" srcId="{2922828B-296F-423A-99C8-3F29EAE30820}" destId="{476C04BA-453C-48E0-9092-8F8DD45E21DC}" srcOrd="1" destOrd="0" presId="urn:microsoft.com/office/officeart/2005/8/layout/radial4"/>
    <dgm:cxn modelId="{E5AFDFFA-9B7D-4DCB-AD46-F8F30C5A7898}" type="presParOf" srcId="{2922828B-296F-423A-99C8-3F29EAE30820}" destId="{673B79D4-EEED-44FB-B341-37F3FFE4EC28}" srcOrd="2" destOrd="0" presId="urn:microsoft.com/office/officeart/2005/8/layout/radial4"/>
    <dgm:cxn modelId="{A0F73F84-ED52-4DE1-9167-6B59593A9D26}" type="presParOf" srcId="{2922828B-296F-423A-99C8-3F29EAE30820}" destId="{BEF20650-1707-44D0-B58A-ECDA97DFC820}" srcOrd="3" destOrd="0" presId="urn:microsoft.com/office/officeart/2005/8/layout/radial4"/>
    <dgm:cxn modelId="{A13DA719-7AC0-4EEB-96FD-8F7751545424}" type="presParOf" srcId="{2922828B-296F-423A-99C8-3F29EAE30820}" destId="{A6CD3340-CCF4-45EE-9F03-E3543076290E}" srcOrd="4" destOrd="0" presId="urn:microsoft.com/office/officeart/2005/8/layout/radial4"/>
    <dgm:cxn modelId="{BFD1033F-55DC-444F-BD59-E2CB94F58106}" type="presParOf" srcId="{2922828B-296F-423A-99C8-3F29EAE30820}" destId="{B7D5103F-D94E-4B0D-BD48-ECEE14A576EF}" srcOrd="5" destOrd="0" presId="urn:microsoft.com/office/officeart/2005/8/layout/radial4"/>
    <dgm:cxn modelId="{102468CB-35E3-480E-AC0C-DDC031A40420}" type="presParOf" srcId="{2922828B-296F-423A-99C8-3F29EAE30820}" destId="{888A177D-A3C3-446A-8F6D-C0F98894682A}" srcOrd="6" destOrd="0" presId="urn:microsoft.com/office/officeart/2005/8/layout/radial4"/>
    <dgm:cxn modelId="{EC86370C-FE44-4291-9FB8-DF297DC91F91}" type="presParOf" srcId="{2922828B-296F-423A-99C8-3F29EAE30820}" destId="{819C11AB-5CE0-4516-B34A-7ECEC97CC45A}" srcOrd="7" destOrd="0" presId="urn:microsoft.com/office/officeart/2005/8/layout/radial4"/>
    <dgm:cxn modelId="{20E4B531-895E-4B08-AC27-97BDC2933B1F}" type="presParOf" srcId="{2922828B-296F-423A-99C8-3F29EAE30820}" destId="{6A96B4D5-BB3A-4D99-AF3A-16347C6CEAA8}" srcOrd="8" destOrd="0" presId="urn:microsoft.com/office/officeart/2005/8/layout/radial4"/>
    <dgm:cxn modelId="{2A27A752-35C4-45DB-A096-5E11EC8F774E}" type="presParOf" srcId="{2922828B-296F-423A-99C8-3F29EAE30820}" destId="{2B8AE742-6BD4-4329-B22C-19C604B199D2}" srcOrd="9" destOrd="0" presId="urn:microsoft.com/office/officeart/2005/8/layout/radial4"/>
    <dgm:cxn modelId="{4189D772-B31F-4E6F-AF37-802EA3566AB2}" type="presParOf" srcId="{2922828B-296F-423A-99C8-3F29EAE30820}" destId="{AA7FC008-FAF6-43DC-B54A-87500ECC9D3A}" srcOrd="10" destOrd="0" presId="urn:microsoft.com/office/officeart/2005/8/layout/radial4"/>
    <dgm:cxn modelId="{5537A348-1422-4B8B-A538-17426AC94B58}" type="presParOf" srcId="{2922828B-296F-423A-99C8-3F29EAE30820}" destId="{4D4E824D-C3D6-4183-A3F3-C454269A5DFD}" srcOrd="11" destOrd="0" presId="urn:microsoft.com/office/officeart/2005/8/layout/radial4"/>
    <dgm:cxn modelId="{F2CFD580-D483-42D2-9912-B68C04AC0275}" type="presParOf" srcId="{2922828B-296F-423A-99C8-3F29EAE30820}" destId="{55E5A7DE-31CE-4F72-A943-85B05579EF3D}" srcOrd="12"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96ACF2-2F11-4212-81F6-CD31DC0B0106}">
      <dsp:nvSpPr>
        <dsp:cNvPr id="0" name=""/>
        <dsp:cNvSpPr/>
      </dsp:nvSpPr>
      <dsp:spPr>
        <a:xfrm>
          <a:off x="3886675" y="2902982"/>
          <a:ext cx="2376489" cy="2376489"/>
        </a:xfrm>
        <a:prstGeom prst="ellipse">
          <a:avLst/>
        </a:prstGeom>
        <a:solidFill>
          <a:srgbClr val="EBAB21">
            <a:alpha val="87000"/>
          </a:srgb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b="0" kern="1200" dirty="0">
              <a:solidFill>
                <a:schemeClr val="tx1"/>
              </a:solidFill>
            </a:rPr>
            <a:t>Six Themes</a:t>
          </a:r>
        </a:p>
      </dsp:txBody>
      <dsp:txXfrm>
        <a:off x="4234704" y="3251011"/>
        <a:ext cx="1680431" cy="1680431"/>
      </dsp:txXfrm>
    </dsp:sp>
    <dsp:sp modelId="{476C04BA-453C-48E0-9092-8F8DD45E21DC}">
      <dsp:nvSpPr>
        <dsp:cNvPr id="0" name=""/>
        <dsp:cNvSpPr/>
      </dsp:nvSpPr>
      <dsp:spPr>
        <a:xfrm rot="10800000">
          <a:off x="1473168" y="3752578"/>
          <a:ext cx="2280764" cy="677299"/>
        </a:xfrm>
        <a:prstGeom prst="leftArrow">
          <a:avLst>
            <a:gd name="adj1" fmla="val 60000"/>
            <a:gd name="adj2" fmla="val 50000"/>
          </a:avLst>
        </a:prstGeom>
        <a:solidFill>
          <a:srgbClr val="EBAB21"/>
        </a:solidFill>
        <a:ln>
          <a:noFill/>
        </a:ln>
        <a:effectLst/>
      </dsp:spPr>
      <dsp:style>
        <a:lnRef idx="0">
          <a:scrgbClr r="0" g="0" b="0"/>
        </a:lnRef>
        <a:fillRef idx="1">
          <a:scrgbClr r="0" g="0" b="0"/>
        </a:fillRef>
        <a:effectRef idx="0">
          <a:scrgbClr r="0" g="0" b="0"/>
        </a:effectRef>
        <a:fontRef idx="minor">
          <a:schemeClr val="lt1"/>
        </a:fontRef>
      </dsp:style>
    </dsp:sp>
    <dsp:sp modelId="{673B79D4-EEED-44FB-B341-37F3FFE4EC28}">
      <dsp:nvSpPr>
        <dsp:cNvPr id="0" name=""/>
        <dsp:cNvSpPr/>
      </dsp:nvSpPr>
      <dsp:spPr>
        <a:xfrm>
          <a:off x="641396" y="3425810"/>
          <a:ext cx="1663542" cy="1330834"/>
        </a:xfrm>
        <a:prstGeom prst="roundRect">
          <a:avLst>
            <a:gd name="adj" fmla="val 10000"/>
          </a:avLst>
        </a:prstGeom>
        <a:solidFill>
          <a:srgbClr val="EBAB2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Enhancing the Student Experience and Resources</a:t>
          </a:r>
        </a:p>
      </dsp:txBody>
      <dsp:txXfrm>
        <a:off x="680375" y="3464789"/>
        <a:ext cx="1585584" cy="1252876"/>
      </dsp:txXfrm>
    </dsp:sp>
    <dsp:sp modelId="{BEF20650-1707-44D0-B58A-ECDA97DFC820}">
      <dsp:nvSpPr>
        <dsp:cNvPr id="0" name=""/>
        <dsp:cNvSpPr/>
      </dsp:nvSpPr>
      <dsp:spPr>
        <a:xfrm rot="12960000">
          <a:off x="1943247" y="2305821"/>
          <a:ext cx="2280764" cy="677299"/>
        </a:xfrm>
        <a:prstGeom prst="leftArrow">
          <a:avLst>
            <a:gd name="adj1" fmla="val 60000"/>
            <a:gd name="adj2" fmla="val 50000"/>
          </a:avLst>
        </a:prstGeom>
        <a:solidFill>
          <a:srgbClr val="EBAB21"/>
        </a:solidFill>
        <a:ln>
          <a:noFill/>
        </a:ln>
        <a:effectLst/>
      </dsp:spPr>
      <dsp:style>
        <a:lnRef idx="0">
          <a:scrgbClr r="0" g="0" b="0"/>
        </a:lnRef>
        <a:fillRef idx="1">
          <a:scrgbClr r="0" g="0" b="0"/>
        </a:fillRef>
        <a:effectRef idx="0">
          <a:scrgbClr r="0" g="0" b="0"/>
        </a:effectRef>
        <a:fontRef idx="minor">
          <a:schemeClr val="lt1"/>
        </a:fontRef>
      </dsp:style>
    </dsp:sp>
    <dsp:sp modelId="{A6CD3340-CCF4-45EE-9F03-E3543076290E}">
      <dsp:nvSpPr>
        <dsp:cNvPr id="0" name=""/>
        <dsp:cNvSpPr/>
      </dsp:nvSpPr>
      <dsp:spPr>
        <a:xfrm>
          <a:off x="1329270" y="1308754"/>
          <a:ext cx="1663542" cy="1330834"/>
        </a:xfrm>
        <a:prstGeom prst="roundRect">
          <a:avLst>
            <a:gd name="adj" fmla="val 10000"/>
          </a:avLst>
        </a:prstGeom>
        <a:solidFill>
          <a:srgbClr val="EBAB2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Educational Programs and Support</a:t>
          </a:r>
        </a:p>
      </dsp:txBody>
      <dsp:txXfrm>
        <a:off x="1368249" y="1347733"/>
        <a:ext cx="1585584" cy="1252876"/>
      </dsp:txXfrm>
    </dsp:sp>
    <dsp:sp modelId="{B7D5103F-D94E-4B0D-BD48-ECEE14A576EF}">
      <dsp:nvSpPr>
        <dsp:cNvPr id="0" name=""/>
        <dsp:cNvSpPr/>
      </dsp:nvSpPr>
      <dsp:spPr>
        <a:xfrm rot="15120000">
          <a:off x="3190833" y="1335696"/>
          <a:ext cx="2280764" cy="677299"/>
        </a:xfrm>
        <a:prstGeom prst="leftArrow">
          <a:avLst>
            <a:gd name="adj1" fmla="val 60000"/>
            <a:gd name="adj2" fmla="val 50000"/>
          </a:avLst>
        </a:prstGeom>
        <a:solidFill>
          <a:srgbClr val="EBAB21"/>
        </a:solidFill>
        <a:ln>
          <a:solidFill>
            <a:schemeClr val="lt1">
              <a:hueOff val="0"/>
              <a:satOff val="0"/>
              <a:lumOff val="0"/>
            </a:schemeClr>
          </a:solidFill>
        </a:ln>
        <a:effectLst/>
      </dsp:spPr>
      <dsp:style>
        <a:lnRef idx="0">
          <a:scrgbClr r="0" g="0" b="0"/>
        </a:lnRef>
        <a:fillRef idx="1">
          <a:scrgbClr r="0" g="0" b="0"/>
        </a:fillRef>
        <a:effectRef idx="0">
          <a:scrgbClr r="0" g="0" b="0"/>
        </a:effectRef>
        <a:fontRef idx="minor">
          <a:schemeClr val="lt1"/>
        </a:fontRef>
      </dsp:style>
    </dsp:sp>
    <dsp:sp modelId="{888A177D-A3C3-446A-8F6D-C0F98894682A}">
      <dsp:nvSpPr>
        <dsp:cNvPr id="0" name=""/>
        <dsp:cNvSpPr/>
      </dsp:nvSpPr>
      <dsp:spPr>
        <a:xfrm>
          <a:off x="3130146" y="341"/>
          <a:ext cx="1663542" cy="1330834"/>
        </a:xfrm>
        <a:prstGeom prst="roundRect">
          <a:avLst>
            <a:gd name="adj" fmla="val 10000"/>
          </a:avLst>
        </a:prstGeom>
        <a:solidFill>
          <a:srgbClr val="EBAB2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Diversity, Equity, Inclusion, Accessibility, and Anti-Racism</a:t>
          </a:r>
        </a:p>
      </dsp:txBody>
      <dsp:txXfrm>
        <a:off x="3169125" y="39320"/>
        <a:ext cx="1585584" cy="1252876"/>
      </dsp:txXfrm>
    </dsp:sp>
    <dsp:sp modelId="{819C11AB-5CE0-4516-B34A-7ECEC97CC45A}">
      <dsp:nvSpPr>
        <dsp:cNvPr id="0" name=""/>
        <dsp:cNvSpPr/>
      </dsp:nvSpPr>
      <dsp:spPr>
        <a:xfrm rot="17280000">
          <a:off x="4695143" y="1411676"/>
          <a:ext cx="2280764" cy="677299"/>
        </a:xfrm>
        <a:prstGeom prst="leftArrow">
          <a:avLst>
            <a:gd name="adj1" fmla="val 60000"/>
            <a:gd name="adj2" fmla="val 50000"/>
          </a:avLst>
        </a:prstGeom>
        <a:solidFill>
          <a:srgbClr val="EBAB21"/>
        </a:solidFill>
        <a:ln>
          <a:solidFill>
            <a:schemeClr val="lt1">
              <a:hueOff val="0"/>
              <a:satOff val="0"/>
              <a:lumOff val="0"/>
            </a:schemeClr>
          </a:solidFill>
        </a:ln>
        <a:effectLst/>
      </dsp:spPr>
      <dsp:style>
        <a:lnRef idx="0">
          <a:scrgbClr r="0" g="0" b="0"/>
        </a:lnRef>
        <a:fillRef idx="1">
          <a:scrgbClr r="0" g="0" b="0"/>
        </a:fillRef>
        <a:effectRef idx="0">
          <a:scrgbClr r="0" g="0" b="0"/>
        </a:effectRef>
        <a:fontRef idx="minor">
          <a:schemeClr val="lt1"/>
        </a:fontRef>
      </dsp:style>
    </dsp:sp>
    <dsp:sp modelId="{6A96B4D5-BB3A-4D99-AF3A-16347C6CEAA8}">
      <dsp:nvSpPr>
        <dsp:cNvPr id="0" name=""/>
        <dsp:cNvSpPr/>
      </dsp:nvSpPr>
      <dsp:spPr>
        <a:xfrm>
          <a:off x="5356151" y="341"/>
          <a:ext cx="1663542" cy="1330834"/>
        </a:xfrm>
        <a:prstGeom prst="roundRect">
          <a:avLst>
            <a:gd name="adj" fmla="val 10000"/>
          </a:avLst>
        </a:prstGeom>
        <a:solidFill>
          <a:srgbClr val="EBAB2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Community Engagement and Partnerships</a:t>
          </a:r>
        </a:p>
      </dsp:txBody>
      <dsp:txXfrm>
        <a:off x="5395130" y="39320"/>
        <a:ext cx="1585584" cy="1252876"/>
      </dsp:txXfrm>
    </dsp:sp>
    <dsp:sp modelId="{2B8AE742-6BD4-4329-B22C-19C604B199D2}">
      <dsp:nvSpPr>
        <dsp:cNvPr id="0" name=""/>
        <dsp:cNvSpPr/>
      </dsp:nvSpPr>
      <dsp:spPr>
        <a:xfrm rot="19411650">
          <a:off x="5925088" y="2267908"/>
          <a:ext cx="2280934" cy="677299"/>
        </a:xfrm>
        <a:prstGeom prst="leftArrow">
          <a:avLst>
            <a:gd name="adj1" fmla="val 60000"/>
            <a:gd name="adj2" fmla="val 50000"/>
          </a:avLst>
        </a:prstGeom>
        <a:solidFill>
          <a:srgbClr val="EBAB21"/>
        </a:solidFill>
        <a:ln>
          <a:solidFill>
            <a:schemeClr val="lt1">
              <a:hueOff val="0"/>
              <a:satOff val="0"/>
              <a:lumOff val="0"/>
            </a:schemeClr>
          </a:solidFill>
        </a:ln>
        <a:effectLst/>
      </dsp:spPr>
      <dsp:style>
        <a:lnRef idx="0">
          <a:scrgbClr r="0" g="0" b="0"/>
        </a:lnRef>
        <a:fillRef idx="1">
          <a:scrgbClr r="0" g="0" b="0"/>
        </a:fillRef>
        <a:effectRef idx="0">
          <a:scrgbClr r="0" g="0" b="0"/>
        </a:effectRef>
        <a:fontRef idx="minor">
          <a:schemeClr val="lt1"/>
        </a:fontRef>
      </dsp:style>
    </dsp:sp>
    <dsp:sp modelId="{AA7FC008-FAF6-43DC-B54A-87500ECC9D3A}">
      <dsp:nvSpPr>
        <dsp:cNvPr id="0" name=""/>
        <dsp:cNvSpPr/>
      </dsp:nvSpPr>
      <dsp:spPr>
        <a:xfrm>
          <a:off x="7139614" y="1284689"/>
          <a:ext cx="1663542" cy="1330834"/>
        </a:xfrm>
        <a:prstGeom prst="roundRect">
          <a:avLst>
            <a:gd name="adj" fmla="val 10000"/>
          </a:avLst>
        </a:prstGeom>
        <a:solidFill>
          <a:srgbClr val="EBAB2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Organizational Culture and Communication</a:t>
          </a:r>
        </a:p>
      </dsp:txBody>
      <dsp:txXfrm>
        <a:off x="7178593" y="1323668"/>
        <a:ext cx="1585584" cy="1252876"/>
      </dsp:txXfrm>
    </dsp:sp>
    <dsp:sp modelId="{4D4E824D-C3D6-4183-A3F3-C454269A5DFD}">
      <dsp:nvSpPr>
        <dsp:cNvPr id="0" name=""/>
        <dsp:cNvSpPr/>
      </dsp:nvSpPr>
      <dsp:spPr>
        <a:xfrm>
          <a:off x="6395907" y="3730802"/>
          <a:ext cx="2280764" cy="677299"/>
        </a:xfrm>
        <a:prstGeom prst="leftArrow">
          <a:avLst>
            <a:gd name="adj1" fmla="val 60000"/>
            <a:gd name="adj2" fmla="val 50000"/>
          </a:avLst>
        </a:prstGeom>
        <a:solidFill>
          <a:srgbClr val="EBAB21"/>
        </a:solidFill>
        <a:ln>
          <a:noFill/>
        </a:ln>
        <a:effectLst/>
      </dsp:spPr>
      <dsp:style>
        <a:lnRef idx="0">
          <a:scrgbClr r="0" g="0" b="0"/>
        </a:lnRef>
        <a:fillRef idx="1">
          <a:scrgbClr r="0" g="0" b="0"/>
        </a:fillRef>
        <a:effectRef idx="0">
          <a:scrgbClr r="0" g="0" b="0"/>
        </a:effectRef>
        <a:fontRef idx="minor">
          <a:schemeClr val="lt1"/>
        </a:fontRef>
      </dsp:style>
    </dsp:sp>
    <dsp:sp modelId="{55E5A7DE-31CE-4F72-A943-85B05579EF3D}">
      <dsp:nvSpPr>
        <dsp:cNvPr id="0" name=""/>
        <dsp:cNvSpPr/>
      </dsp:nvSpPr>
      <dsp:spPr>
        <a:xfrm>
          <a:off x="7844900" y="3425810"/>
          <a:ext cx="1663542" cy="1330834"/>
        </a:xfrm>
        <a:prstGeom prst="roundRect">
          <a:avLst>
            <a:gd name="adj" fmla="val 10000"/>
          </a:avLst>
        </a:prstGeom>
        <a:solidFill>
          <a:srgbClr val="EBAB2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Institutional Effectiveness, Infrastructure, and Resource Management</a:t>
          </a:r>
        </a:p>
      </dsp:txBody>
      <dsp:txXfrm>
        <a:off x="7883879" y="3464789"/>
        <a:ext cx="1585584" cy="1252876"/>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66E0F6-0582-4C66-8A42-E8D97E0FED60}" type="datetimeFigureOut">
              <a:rPr lang="en-US" smtClean="0"/>
              <a:t>10/16/24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FF2214-AE5A-4CB9-9E4F-585666178D50}" type="slidenum">
              <a:rPr lang="en-US" smtClean="0"/>
              <a:t>‹#›</a:t>
            </a:fld>
            <a:endParaRPr lang="en-US"/>
          </a:p>
        </p:txBody>
      </p:sp>
    </p:spTree>
    <p:extLst>
      <p:ext uri="{BB962C8B-B14F-4D97-AF65-F5344CB8AC3E}">
        <p14:creationId xmlns:p14="http://schemas.microsoft.com/office/powerpoint/2010/main" val="750026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B13A53-B2C2-457C-AB4B-9547C273491D}" type="slidenum">
              <a:rPr lang="en-US" smtClean="0"/>
              <a:t>1</a:t>
            </a:fld>
            <a:endParaRPr lang="en-US" dirty="0"/>
          </a:p>
        </p:txBody>
      </p:sp>
    </p:spTree>
    <p:extLst>
      <p:ext uri="{BB962C8B-B14F-4D97-AF65-F5344CB8AC3E}">
        <p14:creationId xmlns:p14="http://schemas.microsoft.com/office/powerpoint/2010/main" val="1946837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B13A53-B2C2-457C-AB4B-9547C273491D}" type="slidenum">
              <a:rPr lang="en-US" smtClean="0"/>
              <a:t>32</a:t>
            </a:fld>
            <a:endParaRPr lang="en-US" dirty="0"/>
          </a:p>
        </p:txBody>
      </p:sp>
    </p:spTree>
    <p:extLst>
      <p:ext uri="{BB962C8B-B14F-4D97-AF65-F5344CB8AC3E}">
        <p14:creationId xmlns:p14="http://schemas.microsoft.com/office/powerpoint/2010/main" val="4251579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518203"/>
            <a:ext cx="5681980" cy="4174383"/>
          </a:xfrm>
        </p:spPr>
        <p:txBody>
          <a:bodyPr/>
          <a:lstStyle/>
          <a:p>
            <a:pPr marL="0" marR="0" algn="l" fontAlgn="base">
              <a:spcBef>
                <a:spcPts val="0"/>
              </a:spcBef>
              <a:spcAft>
                <a:spcPts val="0"/>
              </a:spcAft>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B13A53-B2C2-457C-AB4B-9547C27349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1709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B13A53-B2C2-457C-AB4B-9547C273491D}" type="slidenum">
              <a:rPr lang="en-US" smtClean="0"/>
              <a:t>42</a:t>
            </a:fld>
            <a:endParaRPr lang="en-US" dirty="0"/>
          </a:p>
        </p:txBody>
      </p:sp>
    </p:spTree>
    <p:extLst>
      <p:ext uri="{BB962C8B-B14F-4D97-AF65-F5344CB8AC3E}">
        <p14:creationId xmlns:p14="http://schemas.microsoft.com/office/powerpoint/2010/main" val="1683701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B13A53-B2C2-457C-AB4B-9547C27349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3128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B13A53-B2C2-457C-AB4B-9547C27349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04235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B13A53-B2C2-457C-AB4B-9547C27349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69964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B13A53-B2C2-457C-AB4B-9547C27349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7482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B13A53-B2C2-457C-AB4B-9547C273491D}" type="slidenum">
              <a:rPr lang="en-US" smtClean="0"/>
              <a:t>48</a:t>
            </a:fld>
            <a:endParaRPr lang="en-US" dirty="0"/>
          </a:p>
        </p:txBody>
      </p:sp>
    </p:spTree>
    <p:extLst>
      <p:ext uri="{BB962C8B-B14F-4D97-AF65-F5344CB8AC3E}">
        <p14:creationId xmlns:p14="http://schemas.microsoft.com/office/powerpoint/2010/main" val="7564670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B13A53-B2C2-457C-AB4B-9547C27349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73711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B13A53-B2C2-457C-AB4B-9547C27349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6443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B13A53-B2C2-457C-AB4B-9547C27349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47793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B13A53-B2C2-457C-AB4B-9547C27349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30368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FF2214-AE5A-4CB9-9E4F-585666178D50}" type="slidenum">
              <a:rPr lang="en-US" smtClean="0"/>
              <a:t>60</a:t>
            </a:fld>
            <a:endParaRPr lang="en-US"/>
          </a:p>
        </p:txBody>
      </p:sp>
    </p:spTree>
    <p:extLst>
      <p:ext uri="{BB962C8B-B14F-4D97-AF65-F5344CB8AC3E}">
        <p14:creationId xmlns:p14="http://schemas.microsoft.com/office/powerpoint/2010/main" val="17070826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B13A53-B2C2-457C-AB4B-9547C273491D}" type="slidenum">
              <a:rPr lang="en-US" smtClean="0"/>
              <a:t>61</a:t>
            </a:fld>
            <a:endParaRPr lang="en-US" dirty="0"/>
          </a:p>
        </p:txBody>
      </p:sp>
    </p:spTree>
    <p:extLst>
      <p:ext uri="{BB962C8B-B14F-4D97-AF65-F5344CB8AC3E}">
        <p14:creationId xmlns:p14="http://schemas.microsoft.com/office/powerpoint/2010/main" val="3212546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FF2214-AE5A-4CB9-9E4F-585666178D50}" type="slidenum">
              <a:rPr lang="en-US" smtClean="0"/>
              <a:t>62</a:t>
            </a:fld>
            <a:endParaRPr lang="en-US"/>
          </a:p>
        </p:txBody>
      </p:sp>
    </p:spTree>
    <p:extLst>
      <p:ext uri="{BB962C8B-B14F-4D97-AF65-F5344CB8AC3E}">
        <p14:creationId xmlns:p14="http://schemas.microsoft.com/office/powerpoint/2010/main" val="14178439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97DDB9-A626-49C1-BFD6-93A54C180A6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191475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97DDB9-A626-49C1-BFD6-93A54C180A6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527292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97DDB9-A626-49C1-BFD6-93A54C180A6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948284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97DDB9-A626-49C1-BFD6-93A54C180A6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341115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97DDB9-A626-49C1-BFD6-93A54C180A6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722162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97DDB9-A626-49C1-BFD6-93A54C180A6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63226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FF2214-AE5A-4CB9-9E4F-585666178D50}" type="slidenum">
              <a:rPr lang="en-US" smtClean="0"/>
              <a:t>5</a:t>
            </a:fld>
            <a:endParaRPr lang="en-US"/>
          </a:p>
        </p:txBody>
      </p:sp>
    </p:spTree>
    <p:extLst>
      <p:ext uri="{BB962C8B-B14F-4D97-AF65-F5344CB8AC3E}">
        <p14:creationId xmlns:p14="http://schemas.microsoft.com/office/powerpoint/2010/main" val="24660741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97DDB9-A626-49C1-BFD6-93A54C180A6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940156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97DDB9-A626-49C1-BFD6-93A54C180A6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841233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97DDB9-A626-49C1-BFD6-93A54C180A6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502296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97DDB9-A626-49C1-BFD6-93A54C180A6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812192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97DDB9-A626-49C1-BFD6-93A54C180A6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382825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97DDB9-A626-49C1-BFD6-93A54C180A6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104099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97DDB9-A626-49C1-BFD6-93A54C180A6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091608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97DDB9-A626-49C1-BFD6-93A54C180A6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177185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97DDB9-A626-49C1-BFD6-93A54C180A6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563026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97DDB9-A626-49C1-BFD6-93A54C180A6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61614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FF2214-AE5A-4CB9-9E4F-585666178D50}" type="slidenum">
              <a:rPr lang="en-US" smtClean="0"/>
              <a:t>19</a:t>
            </a:fld>
            <a:endParaRPr lang="en-US"/>
          </a:p>
        </p:txBody>
      </p:sp>
    </p:spTree>
    <p:extLst>
      <p:ext uri="{BB962C8B-B14F-4D97-AF65-F5344CB8AC3E}">
        <p14:creationId xmlns:p14="http://schemas.microsoft.com/office/powerpoint/2010/main" val="39531500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97DDB9-A626-49C1-BFD6-93A54C180A6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781316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800"/>
              </a:spcAft>
              <a:buFont typeface="Symbol" panose="05050102010706020507" pitchFamily="18" charset="2"/>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97DDB9-A626-49C1-BFD6-93A54C180A6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430403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B13A53-B2C2-457C-AB4B-9547C27349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83071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B13A53-B2C2-457C-AB4B-9547C27349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1022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B13A53-B2C2-457C-AB4B-9547C273491D}" type="slidenum">
              <a:rPr lang="en-US" smtClean="0"/>
              <a:t>20</a:t>
            </a:fld>
            <a:endParaRPr lang="en-US" dirty="0"/>
          </a:p>
        </p:txBody>
      </p:sp>
    </p:spTree>
    <p:extLst>
      <p:ext uri="{BB962C8B-B14F-4D97-AF65-F5344CB8AC3E}">
        <p14:creationId xmlns:p14="http://schemas.microsoft.com/office/powerpoint/2010/main" val="2633204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B13A53-B2C2-457C-AB4B-9547C27349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6750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FF2214-AE5A-4CB9-9E4F-585666178D50}" type="slidenum">
              <a:rPr lang="en-US" smtClean="0"/>
              <a:t>22</a:t>
            </a:fld>
            <a:endParaRPr lang="en-US"/>
          </a:p>
        </p:txBody>
      </p:sp>
    </p:spTree>
    <p:extLst>
      <p:ext uri="{BB962C8B-B14F-4D97-AF65-F5344CB8AC3E}">
        <p14:creationId xmlns:p14="http://schemas.microsoft.com/office/powerpoint/2010/main" val="2612024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B13A53-B2C2-457C-AB4B-9547C273491D}" type="slidenum">
              <a:rPr lang="en-US" smtClean="0"/>
              <a:t>29</a:t>
            </a:fld>
            <a:endParaRPr lang="en-US" dirty="0"/>
          </a:p>
        </p:txBody>
      </p:sp>
    </p:spTree>
    <p:extLst>
      <p:ext uri="{BB962C8B-B14F-4D97-AF65-F5344CB8AC3E}">
        <p14:creationId xmlns:p14="http://schemas.microsoft.com/office/powerpoint/2010/main" val="934600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B13A53-B2C2-457C-AB4B-9547C27349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6581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EBAB2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ctr">
              <a:lnSpc>
                <a:spcPct val="85000"/>
              </a:lnSpc>
              <a:defRPr sz="8000" b="1" spc="-50" baseline="0">
                <a:solidFill>
                  <a:srgbClr val="EBAB21"/>
                </a:solidFill>
              </a:defRPr>
            </a:lvl1pPr>
          </a:lstStyle>
          <a:p>
            <a:r>
              <a:rPr lang="en-US" dirty="0"/>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6B6AEB5-65E3-48D8-9C68-06FF146445CF}" type="datetime1">
              <a:rPr lang="en-US" smtClean="0"/>
              <a:t>10/16/24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67BAAD-54EB-455A-A128-0D030A43D757}"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1622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9AE4F0-8AC8-42A7-AE6C-2963166F21DC}" type="datetime1">
              <a:rPr lang="en-US" smtClean="0"/>
              <a:t>10/16/24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67BAAD-54EB-455A-A128-0D030A43D757}" type="slidenum">
              <a:rPr lang="en-US" smtClean="0"/>
              <a:t>‹#›</a:t>
            </a:fld>
            <a:endParaRPr lang="en-US" dirty="0"/>
          </a:p>
        </p:txBody>
      </p:sp>
    </p:spTree>
    <p:extLst>
      <p:ext uri="{BB962C8B-B14F-4D97-AF65-F5344CB8AC3E}">
        <p14:creationId xmlns:p14="http://schemas.microsoft.com/office/powerpoint/2010/main" val="411925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22CEF3-B8B9-436C-934B-81C8438A386E}" type="datetime1">
              <a:rPr lang="en-US" smtClean="0"/>
              <a:t>10/16/24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67BAAD-54EB-455A-A128-0D030A43D757}" type="slidenum">
              <a:rPr lang="en-US" smtClean="0"/>
              <a:t>‹#›</a:t>
            </a:fld>
            <a:endParaRPr lang="en-US" dirty="0"/>
          </a:p>
        </p:txBody>
      </p:sp>
    </p:spTree>
    <p:extLst>
      <p:ext uri="{BB962C8B-B14F-4D97-AF65-F5344CB8AC3E}">
        <p14:creationId xmlns:p14="http://schemas.microsoft.com/office/powerpoint/2010/main" val="1265243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ctr">
              <a:defRPr b="1">
                <a:solidFill>
                  <a:srgbClr val="EBAB2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E52E0D-61BF-49AB-BA34-AE13ED415389}" type="datetime1">
              <a:rPr lang="en-US" smtClean="0"/>
              <a:t>10/16/24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67BAAD-54EB-455A-A128-0D030A43D757}" type="slidenum">
              <a:rPr lang="en-US" smtClean="0"/>
              <a:t>‹#›</a:t>
            </a:fld>
            <a:endParaRPr lang="en-US" dirty="0"/>
          </a:p>
        </p:txBody>
      </p:sp>
    </p:spTree>
    <p:extLst>
      <p:ext uri="{BB962C8B-B14F-4D97-AF65-F5344CB8AC3E}">
        <p14:creationId xmlns:p14="http://schemas.microsoft.com/office/powerpoint/2010/main" val="340341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EBAB2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gn="ctr">
              <a:lnSpc>
                <a:spcPct val="85000"/>
              </a:lnSpc>
              <a:defRPr sz="8000" b="1">
                <a:solidFill>
                  <a:srgbClr val="EBAB21"/>
                </a:solidFill>
              </a:defRPr>
            </a:lvl1pPr>
          </a:lstStyle>
          <a:p>
            <a:r>
              <a:rPr lang="en-US" dirty="0"/>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998CD7-5EAF-415D-87A4-454455DA2F11}" type="datetime1">
              <a:rPr lang="en-US" smtClean="0"/>
              <a:t>10/16/24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67BAAD-54EB-455A-A128-0D030A43D757}"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2594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lvl1pPr algn="ctr">
              <a:defRPr b="1">
                <a:solidFill>
                  <a:srgbClr val="EBAB21"/>
                </a:solidFill>
              </a:defRPr>
            </a:lvl1pPr>
          </a:lstStyle>
          <a:p>
            <a:r>
              <a:rPr lang="en-US" dirty="0"/>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7C35C1-B4BD-4C9B-B483-5C8FC52DB18B}" type="datetime1">
              <a:rPr lang="en-US" smtClean="0"/>
              <a:t>10/16/24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C67BAAD-54EB-455A-A128-0D030A43D757}" type="slidenum">
              <a:rPr lang="en-US" smtClean="0"/>
              <a:t>‹#›</a:t>
            </a:fld>
            <a:endParaRPr lang="en-US" dirty="0"/>
          </a:p>
        </p:txBody>
      </p:sp>
    </p:spTree>
    <p:extLst>
      <p:ext uri="{BB962C8B-B14F-4D97-AF65-F5344CB8AC3E}">
        <p14:creationId xmlns:p14="http://schemas.microsoft.com/office/powerpoint/2010/main" val="2408363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lvl1pPr algn="ctr">
              <a:defRPr b="1">
                <a:solidFill>
                  <a:srgbClr val="EBAB21"/>
                </a:solidFill>
              </a:defRPr>
            </a:lvl1pPr>
          </a:lstStyle>
          <a:p>
            <a:r>
              <a:rPr lang="en-US" dirty="0"/>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240359E-9C81-44ED-929B-DDBAA129B8D9}" type="datetime1">
              <a:rPr lang="en-US" smtClean="0"/>
              <a:t>10/16/24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C67BAAD-54EB-455A-A128-0D030A43D757}" type="slidenum">
              <a:rPr lang="en-US" smtClean="0"/>
              <a:t>‹#›</a:t>
            </a:fld>
            <a:endParaRPr lang="en-US" dirty="0"/>
          </a:p>
        </p:txBody>
      </p:sp>
    </p:spTree>
    <p:extLst>
      <p:ext uri="{BB962C8B-B14F-4D97-AF65-F5344CB8AC3E}">
        <p14:creationId xmlns:p14="http://schemas.microsoft.com/office/powerpoint/2010/main" val="1759504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solidFill>
                  <a:srgbClr val="EBAB2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C18BF4CA-C904-4F61-9CD8-F4C3167E088C}" type="datetime1">
              <a:rPr lang="en-US" smtClean="0"/>
              <a:t>10/16/24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C67BAAD-54EB-455A-A128-0D030A43D757}" type="slidenum">
              <a:rPr lang="en-US" smtClean="0"/>
              <a:pPr/>
              <a:t>‹#›</a:t>
            </a:fld>
            <a:endParaRPr lang="en-US" dirty="0"/>
          </a:p>
        </p:txBody>
      </p:sp>
    </p:spTree>
    <p:extLst>
      <p:ext uri="{BB962C8B-B14F-4D97-AF65-F5344CB8AC3E}">
        <p14:creationId xmlns:p14="http://schemas.microsoft.com/office/powerpoint/2010/main" val="3683707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EA8EDC1-39FD-4747-A861-A2B1D62E9B28}" type="datetime1">
              <a:rPr lang="en-US" smtClean="0"/>
              <a:t>10/16/24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1C67BAAD-54EB-455A-A128-0D030A43D757}" type="slidenum">
              <a:rPr lang="en-US" smtClean="0"/>
              <a:t>‹#›</a:t>
            </a:fld>
            <a:endParaRPr lang="en-US" dirty="0"/>
          </a:p>
        </p:txBody>
      </p:sp>
    </p:spTree>
    <p:extLst>
      <p:ext uri="{BB962C8B-B14F-4D97-AF65-F5344CB8AC3E}">
        <p14:creationId xmlns:p14="http://schemas.microsoft.com/office/powerpoint/2010/main" val="2681397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DA8FFEB-5630-40D6-8AFF-0015A7C5C726}" type="datetime1">
              <a:rPr lang="en-US" smtClean="0"/>
              <a:t>10/16/24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C67BAAD-54EB-455A-A128-0D030A43D757}" type="slidenum">
              <a:rPr lang="en-US" smtClean="0"/>
              <a:t>‹#›</a:t>
            </a:fld>
            <a:endParaRPr lang="en-US" dirty="0"/>
          </a:p>
        </p:txBody>
      </p:sp>
    </p:spTree>
    <p:extLst>
      <p:ext uri="{BB962C8B-B14F-4D97-AF65-F5344CB8AC3E}">
        <p14:creationId xmlns:p14="http://schemas.microsoft.com/office/powerpoint/2010/main" val="3416901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8D14E5-3FF8-4DA1-A32C-56B463B81C71}" type="datetime1">
              <a:rPr lang="en-US" smtClean="0"/>
              <a:t>10/16/24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C67BAAD-54EB-455A-A128-0D030A43D757}" type="slidenum">
              <a:rPr lang="en-US" smtClean="0"/>
              <a:t>‹#›</a:t>
            </a:fld>
            <a:endParaRPr lang="en-US" dirty="0"/>
          </a:p>
        </p:txBody>
      </p:sp>
    </p:spTree>
    <p:extLst>
      <p:ext uri="{BB962C8B-B14F-4D97-AF65-F5344CB8AC3E}">
        <p14:creationId xmlns:p14="http://schemas.microsoft.com/office/powerpoint/2010/main" val="2977484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rgbClr val="EBAB2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C1E555C-DCA6-46AA-B8E2-908DF48D73EE}" type="datetime1">
              <a:rPr lang="en-US" smtClean="0"/>
              <a:t>10/16/24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C67BAAD-54EB-455A-A128-0D030A43D757}"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46273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cccco.edu/About-Us/Chancellors-Office/Divisions/Digital-Innovation-and-Infrastructure/research-data-analytics/data-resource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2" Type="http://schemas.openxmlformats.org/officeDocument/2006/relationships/hyperlink" Target="https://cteos.santarosa.edu/reports"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cteos.santarosa.edu/reports"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hyperlink" Target="https://www.calpassplus.org/Launchboard/Home.aspx"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chart" Target="../charts/chart11.xml"/><Relationship Id="rId4" Type="http://schemas.openxmlformats.org/officeDocument/2006/relationships/chart" Target="../charts/chart10.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16.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17.xml"/></Relationships>
</file>

<file path=ppt/slides/_rels/slide4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5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5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5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6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4F296-86F4-7E51-06C5-AAF5F4F095AC}"/>
              </a:ext>
            </a:extLst>
          </p:cNvPr>
          <p:cNvSpPr>
            <a:spLocks noGrp="1"/>
          </p:cNvSpPr>
          <p:nvPr>
            <p:ph type="ctrTitle"/>
          </p:nvPr>
        </p:nvSpPr>
        <p:spPr>
          <a:xfrm>
            <a:off x="1261872" y="758952"/>
            <a:ext cx="9418320" cy="2557905"/>
          </a:xfrm>
        </p:spPr>
        <p:txBody>
          <a:bodyPr>
            <a:normAutofit fontScale="90000"/>
          </a:bodyPr>
          <a:lstStyle/>
          <a:p>
            <a:pPr algn="ctr"/>
            <a:r>
              <a:rPr lang="en-US" sz="6700" dirty="0">
                <a:solidFill>
                  <a:srgbClr val="EBAB21"/>
                </a:solidFill>
                <a:latin typeface="Calibri" panose="020F0502020204030204" pitchFamily="34" charset="0"/>
                <a:ea typeface="Calibri" panose="020F0502020204030204" pitchFamily="34" charset="0"/>
                <a:cs typeface="Calibri" panose="020F0502020204030204" pitchFamily="34" charset="0"/>
              </a:rPr>
              <a:t>Taft College</a:t>
            </a:r>
            <a:br>
              <a:rPr lang="en-US" sz="5400" dirty="0">
                <a:solidFill>
                  <a:srgbClr val="EBAB21"/>
                </a:solidFill>
                <a:latin typeface="Calibri" panose="020F0502020204030204" pitchFamily="34" charset="0"/>
                <a:ea typeface="Calibri" panose="020F0502020204030204" pitchFamily="34" charset="0"/>
                <a:cs typeface="Calibri" panose="020F0502020204030204" pitchFamily="34" charset="0"/>
              </a:rPr>
            </a:br>
            <a:br>
              <a:rPr lang="en-US" sz="4800" dirty="0">
                <a:solidFill>
                  <a:srgbClr val="EBAB21"/>
                </a:solidFill>
                <a:latin typeface="Calibri" panose="020F0502020204030204" pitchFamily="34" charset="0"/>
                <a:ea typeface="Calibri" panose="020F0502020204030204" pitchFamily="34" charset="0"/>
                <a:cs typeface="Calibri" panose="020F0502020204030204" pitchFamily="34" charset="0"/>
              </a:rPr>
            </a:br>
            <a:r>
              <a:rPr lang="en-US" sz="4800" dirty="0">
                <a:solidFill>
                  <a:srgbClr val="EBAB21"/>
                </a:solidFill>
                <a:latin typeface="Calibri" panose="020F0502020204030204" pitchFamily="34" charset="0"/>
                <a:ea typeface="Calibri" panose="020F0502020204030204" pitchFamily="34" charset="0"/>
                <a:cs typeface="Calibri" panose="020F0502020204030204" pitchFamily="34" charset="0"/>
              </a:rPr>
              <a:t> </a:t>
            </a:r>
            <a:r>
              <a:rPr lang="en-US" sz="5300" dirty="0">
                <a:solidFill>
                  <a:srgbClr val="EBAB21"/>
                </a:solidFill>
                <a:latin typeface="Calibri" panose="020F0502020204030204" pitchFamily="34" charset="0"/>
                <a:ea typeface="Calibri" panose="020F0502020204030204" pitchFamily="34" charset="0"/>
                <a:cs typeface="Calibri" panose="020F0502020204030204" pitchFamily="34" charset="0"/>
              </a:rPr>
              <a:t>Educational Master Plan Committee</a:t>
            </a:r>
            <a:br>
              <a:rPr lang="en-US" sz="4800" dirty="0">
                <a:solidFill>
                  <a:srgbClr val="EBAB21"/>
                </a:solidFill>
                <a:latin typeface="Calibri" panose="020F0502020204030204" pitchFamily="34" charset="0"/>
                <a:ea typeface="Calibri" panose="020F0502020204030204" pitchFamily="34" charset="0"/>
                <a:cs typeface="Calibri" panose="020F0502020204030204" pitchFamily="34" charset="0"/>
              </a:rPr>
            </a:br>
            <a:endParaRPr lang="en-US" sz="4800" dirty="0">
              <a:solidFill>
                <a:srgbClr val="EBAB2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Subtitle 4">
            <a:extLst>
              <a:ext uri="{FF2B5EF4-FFF2-40B4-BE49-F238E27FC236}">
                <a16:creationId xmlns:a16="http://schemas.microsoft.com/office/drawing/2014/main" id="{6685B001-FBA0-FA06-51F7-F7E74CC6B5BA}"/>
              </a:ext>
            </a:extLst>
          </p:cNvPr>
          <p:cNvSpPr>
            <a:spLocks noGrp="1"/>
          </p:cNvSpPr>
          <p:nvPr>
            <p:ph type="subTitle" idx="1"/>
          </p:nvPr>
        </p:nvSpPr>
        <p:spPr>
          <a:xfrm>
            <a:off x="1261872" y="3316857"/>
            <a:ext cx="9418320" cy="1691640"/>
          </a:xfrm>
        </p:spPr>
        <p:txBody>
          <a:bodyPr>
            <a:normAutofit/>
          </a:bodyPr>
          <a:lstStyle/>
          <a:p>
            <a:pPr algn="ctr"/>
            <a:r>
              <a:rPr lang="en-US" sz="4400" dirty="0">
                <a:latin typeface="Calibri" panose="020F0502020204030204" pitchFamily="34" charset="0"/>
              </a:rPr>
              <a:t>O</a:t>
            </a:r>
            <a:r>
              <a:rPr lang="en-US" sz="4400" cap="none" dirty="0">
                <a:latin typeface="Calibri" panose="020F0502020204030204" pitchFamily="34" charset="0"/>
              </a:rPr>
              <a:t>ctober 18,</a:t>
            </a:r>
            <a:r>
              <a:rPr lang="en-US" sz="4400" dirty="0">
                <a:latin typeface="Calibri" panose="020F0502020204030204" pitchFamily="34" charset="0"/>
              </a:rPr>
              <a:t> 2024</a:t>
            </a:r>
          </a:p>
        </p:txBody>
      </p:sp>
      <p:pic>
        <p:nvPicPr>
          <p:cNvPr id="3" name="Picture 2">
            <a:extLst>
              <a:ext uri="{FF2B5EF4-FFF2-40B4-BE49-F238E27FC236}">
                <a16:creationId xmlns:a16="http://schemas.microsoft.com/office/drawing/2014/main" id="{3F071CE1-0B46-2720-E65D-F74E4B7A2561}"/>
              </a:ext>
            </a:extLst>
          </p:cNvPr>
          <p:cNvPicPr>
            <a:picLocks noChangeAspect="1"/>
          </p:cNvPicPr>
          <p:nvPr/>
        </p:nvPicPr>
        <p:blipFill>
          <a:blip r:embed="rId3"/>
          <a:stretch>
            <a:fillRect/>
          </a:stretch>
        </p:blipFill>
        <p:spPr>
          <a:xfrm>
            <a:off x="5256657" y="4784965"/>
            <a:ext cx="1428750" cy="1428750"/>
          </a:xfrm>
          <a:prstGeom prst="rect">
            <a:avLst/>
          </a:prstGeom>
        </p:spPr>
      </p:pic>
    </p:spTree>
    <p:extLst>
      <p:ext uri="{BB962C8B-B14F-4D97-AF65-F5344CB8AC3E}">
        <p14:creationId xmlns:p14="http://schemas.microsoft.com/office/powerpoint/2010/main" val="1634163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8232B-4A7D-7929-D5B4-B01D04F1EEFD}"/>
              </a:ext>
            </a:extLst>
          </p:cNvPr>
          <p:cNvSpPr>
            <a:spLocks noGrp="1"/>
          </p:cNvSpPr>
          <p:nvPr>
            <p:ph type="title"/>
          </p:nvPr>
        </p:nvSpPr>
        <p:spPr/>
        <p:txBody>
          <a:bodyPr/>
          <a:lstStyle/>
          <a:p>
            <a:r>
              <a:rPr lang="en-US" dirty="0"/>
              <a:t>Educational Goal</a:t>
            </a:r>
          </a:p>
        </p:txBody>
      </p:sp>
      <p:pic>
        <p:nvPicPr>
          <p:cNvPr id="5" name="Content Placeholder 4">
            <a:extLst>
              <a:ext uri="{FF2B5EF4-FFF2-40B4-BE49-F238E27FC236}">
                <a16:creationId xmlns:a16="http://schemas.microsoft.com/office/drawing/2014/main" id="{7F50D4E3-E30F-9551-7D76-105F4009F264}"/>
              </a:ext>
            </a:extLst>
          </p:cNvPr>
          <p:cNvPicPr>
            <a:picLocks noChangeAspect="1"/>
          </p:cNvPicPr>
          <p:nvPr/>
        </p:nvPicPr>
        <p:blipFill>
          <a:blip r:embed="rId2"/>
          <a:stretch>
            <a:fillRect/>
          </a:stretch>
        </p:blipFill>
        <p:spPr>
          <a:xfrm>
            <a:off x="472031" y="1954743"/>
            <a:ext cx="7193464" cy="4022725"/>
          </a:xfrm>
          <a:prstGeom prst="rect">
            <a:avLst/>
          </a:prstGeom>
        </p:spPr>
      </p:pic>
      <p:sp>
        <p:nvSpPr>
          <p:cNvPr id="4" name="TextBox 3">
            <a:extLst>
              <a:ext uri="{FF2B5EF4-FFF2-40B4-BE49-F238E27FC236}">
                <a16:creationId xmlns:a16="http://schemas.microsoft.com/office/drawing/2014/main" id="{3981654E-FEC7-55ED-C3F4-777B68EFB451}"/>
              </a:ext>
            </a:extLst>
          </p:cNvPr>
          <p:cNvSpPr txBox="1"/>
          <p:nvPr/>
        </p:nvSpPr>
        <p:spPr>
          <a:xfrm>
            <a:off x="650503" y="5953125"/>
            <a:ext cx="6474197" cy="307777"/>
          </a:xfrm>
          <a:prstGeom prst="rect">
            <a:avLst/>
          </a:prstGeom>
          <a:noFill/>
        </p:spPr>
        <p:txBody>
          <a:bodyPr wrap="square" rtlCol="0">
            <a:spAutoFit/>
          </a:bodyPr>
          <a:lstStyle/>
          <a:p>
            <a:r>
              <a:rPr lang="en-US" sz="1400" i="1" dirty="0"/>
              <a:t>Source: Taft College Office of Institutional Research and Planning</a:t>
            </a:r>
          </a:p>
        </p:txBody>
      </p:sp>
      <p:sp>
        <p:nvSpPr>
          <p:cNvPr id="6" name="TextBox 5">
            <a:extLst>
              <a:ext uri="{FF2B5EF4-FFF2-40B4-BE49-F238E27FC236}">
                <a16:creationId xmlns:a16="http://schemas.microsoft.com/office/drawing/2014/main" id="{A10C9FF9-9564-5B40-D271-CBBF1BC2F387}"/>
              </a:ext>
            </a:extLst>
          </p:cNvPr>
          <p:cNvSpPr txBox="1"/>
          <p:nvPr/>
        </p:nvSpPr>
        <p:spPr>
          <a:xfrm>
            <a:off x="7946136" y="2218219"/>
            <a:ext cx="3209544" cy="3046988"/>
          </a:xfrm>
          <a:prstGeom prst="rect">
            <a:avLst/>
          </a:prstGeom>
          <a:noFill/>
        </p:spPr>
        <p:txBody>
          <a:bodyPr wrap="square" rtlCol="0">
            <a:spAutoFit/>
          </a:bodyPr>
          <a:lstStyle/>
          <a:p>
            <a:pPr marL="285750" indent="-285750">
              <a:buFont typeface="Arial" panose="020B0604020202020204" pitchFamily="34" charset="0"/>
              <a:buChar char="•"/>
            </a:pPr>
            <a:r>
              <a:rPr lang="en-US" sz="1600" dirty="0"/>
              <a:t>The majority of students at the Taft campus have Degree/Transfer as their educational goal</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At </a:t>
            </a:r>
            <a:r>
              <a:rPr lang="en-US" sz="1600" dirty="0" err="1"/>
              <a:t>Westec</a:t>
            </a:r>
            <a:r>
              <a:rPr lang="en-US" sz="1600" dirty="0"/>
              <a:t>, the majority have Short Term Career Education as their career goal</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i="1" dirty="0"/>
              <a:t>(Note: the scale is different in each chart)</a:t>
            </a:r>
          </a:p>
          <a:p>
            <a:endParaRPr lang="en-US" sz="1600" dirty="0"/>
          </a:p>
        </p:txBody>
      </p:sp>
    </p:spTree>
    <p:extLst>
      <p:ext uri="{BB962C8B-B14F-4D97-AF65-F5344CB8AC3E}">
        <p14:creationId xmlns:p14="http://schemas.microsoft.com/office/powerpoint/2010/main" val="2665075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71CEF-066F-A24A-86AF-B4BEDA7F6B3D}"/>
              </a:ext>
            </a:extLst>
          </p:cNvPr>
          <p:cNvSpPr>
            <a:spLocks noGrp="1"/>
          </p:cNvSpPr>
          <p:nvPr>
            <p:ph type="title"/>
          </p:nvPr>
        </p:nvSpPr>
        <p:spPr/>
        <p:txBody>
          <a:bodyPr/>
          <a:lstStyle/>
          <a:p>
            <a:r>
              <a:rPr lang="en-US" dirty="0"/>
              <a:t>Gender</a:t>
            </a:r>
          </a:p>
        </p:txBody>
      </p:sp>
      <p:pic>
        <p:nvPicPr>
          <p:cNvPr id="9" name="Content Placeholder 8">
            <a:extLst>
              <a:ext uri="{FF2B5EF4-FFF2-40B4-BE49-F238E27FC236}">
                <a16:creationId xmlns:a16="http://schemas.microsoft.com/office/drawing/2014/main" id="{B5D417C3-AA6B-405E-9F4E-CB95271D8E4A}"/>
              </a:ext>
            </a:extLst>
          </p:cNvPr>
          <p:cNvPicPr>
            <a:picLocks noGrp="1" noChangeAspect="1"/>
          </p:cNvPicPr>
          <p:nvPr>
            <p:ph idx="1"/>
          </p:nvPr>
        </p:nvPicPr>
        <p:blipFill>
          <a:blip r:embed="rId2"/>
          <a:stretch>
            <a:fillRect/>
          </a:stretch>
        </p:blipFill>
        <p:spPr>
          <a:xfrm>
            <a:off x="4228947" y="1920149"/>
            <a:ext cx="7548527" cy="4152201"/>
          </a:xfrm>
        </p:spPr>
      </p:pic>
      <p:sp>
        <p:nvSpPr>
          <p:cNvPr id="10" name="TextBox 9">
            <a:extLst>
              <a:ext uri="{FF2B5EF4-FFF2-40B4-BE49-F238E27FC236}">
                <a16:creationId xmlns:a16="http://schemas.microsoft.com/office/drawing/2014/main" id="{8B78BB55-1E9E-B8B3-C572-8A98052CCC60}"/>
              </a:ext>
            </a:extLst>
          </p:cNvPr>
          <p:cNvSpPr txBox="1"/>
          <p:nvPr/>
        </p:nvSpPr>
        <p:spPr>
          <a:xfrm>
            <a:off x="6886713" y="6072350"/>
            <a:ext cx="4890761" cy="307777"/>
          </a:xfrm>
          <a:prstGeom prst="rect">
            <a:avLst/>
          </a:prstGeom>
          <a:noFill/>
        </p:spPr>
        <p:txBody>
          <a:bodyPr wrap="square" rtlCol="0">
            <a:spAutoFit/>
          </a:bodyPr>
          <a:lstStyle/>
          <a:p>
            <a:r>
              <a:rPr lang="en-US" sz="1400" i="1" dirty="0"/>
              <a:t>Source: Taft College Office of Institutional Research and Planning</a:t>
            </a:r>
          </a:p>
        </p:txBody>
      </p:sp>
      <p:sp>
        <p:nvSpPr>
          <p:cNvPr id="11" name="TextBox 10">
            <a:extLst>
              <a:ext uri="{FF2B5EF4-FFF2-40B4-BE49-F238E27FC236}">
                <a16:creationId xmlns:a16="http://schemas.microsoft.com/office/drawing/2014/main" id="{8C4D4C6E-E46E-6815-04FF-EA9A25655595}"/>
              </a:ext>
            </a:extLst>
          </p:cNvPr>
          <p:cNvSpPr txBox="1"/>
          <p:nvPr/>
        </p:nvSpPr>
        <p:spPr>
          <a:xfrm>
            <a:off x="735172" y="1737360"/>
            <a:ext cx="3246120" cy="2308324"/>
          </a:xfrm>
          <a:prstGeom prst="rect">
            <a:avLst/>
          </a:prstGeom>
          <a:noFill/>
        </p:spPr>
        <p:txBody>
          <a:bodyPr wrap="square" rtlCol="0">
            <a:spAutoFit/>
          </a:bodyPr>
          <a:lstStyle/>
          <a:p>
            <a:pPr marL="285750" indent="-285750">
              <a:buFont typeface="Arial" panose="020B0604020202020204" pitchFamily="34" charset="0"/>
              <a:buChar char="•"/>
            </a:pPr>
            <a:r>
              <a:rPr lang="en-US" sz="1600" dirty="0"/>
              <a:t>At the Taft campus, the majority of students are female, about 2:1</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At </a:t>
            </a:r>
            <a:r>
              <a:rPr lang="en-US" sz="1600" dirty="0" err="1"/>
              <a:t>Westec</a:t>
            </a:r>
            <a:r>
              <a:rPr lang="en-US" sz="1600" dirty="0"/>
              <a:t>, the majority of students are male, about 4:1</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i="1" dirty="0"/>
              <a:t>(Note: the scale is different in each chart)</a:t>
            </a:r>
          </a:p>
          <a:p>
            <a:endParaRPr lang="en-US" sz="1600" dirty="0"/>
          </a:p>
        </p:txBody>
      </p:sp>
      <p:graphicFrame>
        <p:nvGraphicFramePr>
          <p:cNvPr id="5" name="Chart 4">
            <a:extLst>
              <a:ext uri="{FF2B5EF4-FFF2-40B4-BE49-F238E27FC236}">
                <a16:creationId xmlns:a16="http://schemas.microsoft.com/office/drawing/2014/main" id="{4BA0136F-5EDE-F346-69C5-004B355191A5}"/>
              </a:ext>
            </a:extLst>
          </p:cNvPr>
          <p:cNvGraphicFramePr/>
          <p:nvPr>
            <p:extLst>
              <p:ext uri="{D42A27DB-BD31-4B8C-83A1-F6EECF244321}">
                <p14:modId xmlns:p14="http://schemas.microsoft.com/office/powerpoint/2010/main" val="1062832762"/>
              </p:ext>
            </p:extLst>
          </p:nvPr>
        </p:nvGraphicFramePr>
        <p:xfrm>
          <a:off x="133793" y="3730293"/>
          <a:ext cx="4448878" cy="25686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E7C13E0E-9AAA-7425-F0FD-6F48562E2566}"/>
              </a:ext>
            </a:extLst>
          </p:cNvPr>
          <p:cNvGraphicFramePr/>
          <p:nvPr>
            <p:extLst>
              <p:ext uri="{D42A27DB-BD31-4B8C-83A1-F6EECF244321}">
                <p14:modId xmlns:p14="http://schemas.microsoft.com/office/powerpoint/2010/main" val="1422536004"/>
              </p:ext>
            </p:extLst>
          </p:nvPr>
        </p:nvGraphicFramePr>
        <p:xfrm>
          <a:off x="1686474" y="3624890"/>
          <a:ext cx="2698812" cy="246799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51636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A328B-3C56-5BCC-AF71-07A331B0A7DE}"/>
              </a:ext>
            </a:extLst>
          </p:cNvPr>
          <p:cNvSpPr>
            <a:spLocks noGrp="1"/>
          </p:cNvSpPr>
          <p:nvPr>
            <p:ph type="title"/>
          </p:nvPr>
        </p:nvSpPr>
        <p:spPr/>
        <p:txBody>
          <a:bodyPr/>
          <a:lstStyle/>
          <a:p>
            <a:r>
              <a:rPr lang="en-US" dirty="0"/>
              <a:t>Ethnicity</a:t>
            </a:r>
          </a:p>
        </p:txBody>
      </p:sp>
      <p:pic>
        <p:nvPicPr>
          <p:cNvPr id="5" name="Content Placeholder 4">
            <a:extLst>
              <a:ext uri="{FF2B5EF4-FFF2-40B4-BE49-F238E27FC236}">
                <a16:creationId xmlns:a16="http://schemas.microsoft.com/office/drawing/2014/main" id="{CD56B3E5-6809-E99F-EB17-3CEEAA628259}"/>
              </a:ext>
            </a:extLst>
          </p:cNvPr>
          <p:cNvPicPr>
            <a:picLocks noGrp="1" noChangeAspect="1"/>
          </p:cNvPicPr>
          <p:nvPr>
            <p:ph idx="1"/>
          </p:nvPr>
        </p:nvPicPr>
        <p:blipFill>
          <a:blip r:embed="rId2"/>
          <a:stretch>
            <a:fillRect/>
          </a:stretch>
        </p:blipFill>
        <p:spPr>
          <a:xfrm>
            <a:off x="437595" y="1818831"/>
            <a:ext cx="7134320" cy="4022725"/>
          </a:xfrm>
        </p:spPr>
      </p:pic>
      <p:sp>
        <p:nvSpPr>
          <p:cNvPr id="6" name="TextBox 5">
            <a:extLst>
              <a:ext uri="{FF2B5EF4-FFF2-40B4-BE49-F238E27FC236}">
                <a16:creationId xmlns:a16="http://schemas.microsoft.com/office/drawing/2014/main" id="{D0A2855F-6601-FFF8-BD1D-6D7A15900776}"/>
              </a:ext>
            </a:extLst>
          </p:cNvPr>
          <p:cNvSpPr txBox="1"/>
          <p:nvPr/>
        </p:nvSpPr>
        <p:spPr>
          <a:xfrm>
            <a:off x="650503" y="5953125"/>
            <a:ext cx="6474197" cy="307777"/>
          </a:xfrm>
          <a:prstGeom prst="rect">
            <a:avLst/>
          </a:prstGeom>
          <a:noFill/>
        </p:spPr>
        <p:txBody>
          <a:bodyPr wrap="square" rtlCol="0">
            <a:spAutoFit/>
          </a:bodyPr>
          <a:lstStyle/>
          <a:p>
            <a:r>
              <a:rPr lang="en-US" sz="1400" i="1" dirty="0"/>
              <a:t>Source: Taft College Office of Institutional Research and Planning</a:t>
            </a:r>
          </a:p>
        </p:txBody>
      </p:sp>
      <p:sp>
        <p:nvSpPr>
          <p:cNvPr id="7" name="TextBox 6">
            <a:extLst>
              <a:ext uri="{FF2B5EF4-FFF2-40B4-BE49-F238E27FC236}">
                <a16:creationId xmlns:a16="http://schemas.microsoft.com/office/drawing/2014/main" id="{C10DBE27-816C-E43F-924B-9D03C13B889A}"/>
              </a:ext>
            </a:extLst>
          </p:cNvPr>
          <p:cNvSpPr txBox="1"/>
          <p:nvPr/>
        </p:nvSpPr>
        <p:spPr>
          <a:xfrm>
            <a:off x="7849917" y="1853716"/>
            <a:ext cx="3904488" cy="1569660"/>
          </a:xfrm>
          <a:prstGeom prst="rect">
            <a:avLst/>
          </a:prstGeom>
          <a:noFill/>
        </p:spPr>
        <p:txBody>
          <a:bodyPr wrap="square" rtlCol="0">
            <a:spAutoFit/>
          </a:bodyPr>
          <a:lstStyle/>
          <a:p>
            <a:pPr marL="285750" indent="-285750">
              <a:buFont typeface="Arial" panose="020B0604020202020204" pitchFamily="34" charset="0"/>
              <a:buChar char="•"/>
            </a:pPr>
            <a:r>
              <a:rPr lang="en-US" sz="1600" dirty="0"/>
              <a:t>At both the Taft campus and </a:t>
            </a:r>
            <a:r>
              <a:rPr lang="en-US" sz="1600" dirty="0" err="1"/>
              <a:t>Westec</a:t>
            </a:r>
            <a:r>
              <a:rPr lang="en-US" sz="1600" dirty="0"/>
              <a:t>, the majority of students are Latino, followed by Whites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i="1" dirty="0"/>
              <a:t>(Note: the scale is different in each chart)</a:t>
            </a:r>
          </a:p>
          <a:p>
            <a:endParaRPr lang="en-US" sz="1600" dirty="0"/>
          </a:p>
        </p:txBody>
      </p:sp>
      <p:graphicFrame>
        <p:nvGraphicFramePr>
          <p:cNvPr id="8" name="Chart 7">
            <a:extLst>
              <a:ext uri="{FF2B5EF4-FFF2-40B4-BE49-F238E27FC236}">
                <a16:creationId xmlns:a16="http://schemas.microsoft.com/office/drawing/2014/main" id="{CEF0839A-F7A5-C92A-BDF0-9360F22991FA}"/>
              </a:ext>
            </a:extLst>
          </p:cNvPr>
          <p:cNvGraphicFramePr/>
          <p:nvPr>
            <p:extLst>
              <p:ext uri="{D42A27DB-BD31-4B8C-83A1-F6EECF244321}">
                <p14:modId xmlns:p14="http://schemas.microsoft.com/office/powerpoint/2010/main" val="1762402038"/>
              </p:ext>
            </p:extLst>
          </p:nvPr>
        </p:nvGraphicFramePr>
        <p:xfrm>
          <a:off x="7492408" y="3212039"/>
          <a:ext cx="4515294" cy="30177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998D306D-D1B2-5643-9420-061647AD871D}"/>
              </a:ext>
            </a:extLst>
          </p:cNvPr>
          <p:cNvGraphicFramePr/>
          <p:nvPr>
            <p:extLst>
              <p:ext uri="{D42A27DB-BD31-4B8C-83A1-F6EECF244321}">
                <p14:modId xmlns:p14="http://schemas.microsoft.com/office/powerpoint/2010/main" val="1613808868"/>
              </p:ext>
            </p:extLst>
          </p:nvPr>
        </p:nvGraphicFramePr>
        <p:xfrm>
          <a:off x="8775405" y="3212039"/>
          <a:ext cx="2721934" cy="226727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0200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90552-F6DA-1402-5979-FE42CB934896}"/>
              </a:ext>
            </a:extLst>
          </p:cNvPr>
          <p:cNvSpPr>
            <a:spLocks noGrp="1"/>
          </p:cNvSpPr>
          <p:nvPr>
            <p:ph type="title"/>
          </p:nvPr>
        </p:nvSpPr>
        <p:spPr/>
        <p:txBody>
          <a:bodyPr/>
          <a:lstStyle/>
          <a:p>
            <a:r>
              <a:rPr lang="en-US" dirty="0"/>
              <a:t>Age</a:t>
            </a:r>
          </a:p>
        </p:txBody>
      </p:sp>
      <p:pic>
        <p:nvPicPr>
          <p:cNvPr id="5" name="Content Placeholder 4">
            <a:extLst>
              <a:ext uri="{FF2B5EF4-FFF2-40B4-BE49-F238E27FC236}">
                <a16:creationId xmlns:a16="http://schemas.microsoft.com/office/drawing/2014/main" id="{522B9616-BF30-DBC8-CB25-AD94028E0416}"/>
              </a:ext>
            </a:extLst>
          </p:cNvPr>
          <p:cNvPicPr>
            <a:picLocks noGrp="1" noChangeAspect="1"/>
          </p:cNvPicPr>
          <p:nvPr>
            <p:ph idx="1"/>
          </p:nvPr>
        </p:nvPicPr>
        <p:blipFill>
          <a:blip r:embed="rId2"/>
          <a:stretch>
            <a:fillRect/>
          </a:stretch>
        </p:blipFill>
        <p:spPr>
          <a:xfrm>
            <a:off x="4178909" y="1840578"/>
            <a:ext cx="7598565" cy="4128554"/>
          </a:xfrm>
        </p:spPr>
      </p:pic>
      <p:sp>
        <p:nvSpPr>
          <p:cNvPr id="6" name="TextBox 5">
            <a:extLst>
              <a:ext uri="{FF2B5EF4-FFF2-40B4-BE49-F238E27FC236}">
                <a16:creationId xmlns:a16="http://schemas.microsoft.com/office/drawing/2014/main" id="{A5AE99D1-CD2C-28E8-5106-9CD7D8B656DB}"/>
              </a:ext>
            </a:extLst>
          </p:cNvPr>
          <p:cNvSpPr txBox="1"/>
          <p:nvPr/>
        </p:nvSpPr>
        <p:spPr>
          <a:xfrm>
            <a:off x="6979181" y="6072350"/>
            <a:ext cx="4890761" cy="307777"/>
          </a:xfrm>
          <a:prstGeom prst="rect">
            <a:avLst/>
          </a:prstGeom>
          <a:noFill/>
        </p:spPr>
        <p:txBody>
          <a:bodyPr wrap="square" rtlCol="0">
            <a:spAutoFit/>
          </a:bodyPr>
          <a:lstStyle/>
          <a:p>
            <a:r>
              <a:rPr lang="en-US" sz="1400" i="1" dirty="0"/>
              <a:t>Source: Taft College Office of Institutional Research and Planning</a:t>
            </a:r>
          </a:p>
        </p:txBody>
      </p:sp>
      <p:sp>
        <p:nvSpPr>
          <p:cNvPr id="7" name="TextBox 6">
            <a:extLst>
              <a:ext uri="{FF2B5EF4-FFF2-40B4-BE49-F238E27FC236}">
                <a16:creationId xmlns:a16="http://schemas.microsoft.com/office/drawing/2014/main" id="{C2196359-47AF-A70D-D298-E72FA4AB6D49}"/>
              </a:ext>
            </a:extLst>
          </p:cNvPr>
          <p:cNvSpPr txBox="1"/>
          <p:nvPr/>
        </p:nvSpPr>
        <p:spPr>
          <a:xfrm>
            <a:off x="333154" y="1894638"/>
            <a:ext cx="3691132" cy="1661993"/>
          </a:xfrm>
          <a:prstGeom prst="rect">
            <a:avLst/>
          </a:prstGeom>
          <a:noFill/>
        </p:spPr>
        <p:txBody>
          <a:bodyPr wrap="square" rtlCol="0">
            <a:spAutoFit/>
          </a:bodyPr>
          <a:lstStyle/>
          <a:p>
            <a:pPr marL="285750" indent="-285750">
              <a:buFont typeface="Arial" panose="020B0604020202020204" pitchFamily="34" charset="0"/>
              <a:buChar char="•"/>
            </a:pPr>
            <a:r>
              <a:rPr lang="en-US" sz="1400" dirty="0"/>
              <a:t>At the Taft campus, the student population is younger, more traditionally college aged (24 and under)</a:t>
            </a:r>
          </a:p>
          <a:p>
            <a:pPr marL="285750" indent="-285750">
              <a:buFont typeface="Arial" panose="020B0604020202020204" pitchFamily="34" charset="0"/>
              <a:buChar char="•"/>
            </a:pPr>
            <a:r>
              <a:rPr lang="en-US" sz="1400" dirty="0"/>
              <a:t>At </a:t>
            </a:r>
            <a:r>
              <a:rPr lang="en-US" sz="1400" dirty="0" err="1"/>
              <a:t>Westec</a:t>
            </a:r>
            <a:r>
              <a:rPr lang="en-US" sz="1400" dirty="0"/>
              <a:t>, the student population is older, with the majority being 25 and older</a:t>
            </a:r>
          </a:p>
          <a:p>
            <a:pPr marL="285750" indent="-285750">
              <a:buFont typeface="Arial" panose="020B0604020202020204" pitchFamily="34" charset="0"/>
              <a:buChar char="•"/>
            </a:pPr>
            <a:r>
              <a:rPr lang="en-US" sz="1400" i="1" dirty="0"/>
              <a:t>(Note: the scale is different in each chart)</a:t>
            </a:r>
            <a:endParaRPr lang="en-US" sz="1400" dirty="0"/>
          </a:p>
          <a:p>
            <a:endParaRPr lang="en-US" dirty="0"/>
          </a:p>
        </p:txBody>
      </p:sp>
      <p:graphicFrame>
        <p:nvGraphicFramePr>
          <p:cNvPr id="8" name="Chart 7">
            <a:extLst>
              <a:ext uri="{FF2B5EF4-FFF2-40B4-BE49-F238E27FC236}">
                <a16:creationId xmlns:a16="http://schemas.microsoft.com/office/drawing/2014/main" id="{D144313A-4D2E-18F5-406B-0E785058BD3F}"/>
              </a:ext>
            </a:extLst>
          </p:cNvPr>
          <p:cNvGraphicFramePr/>
          <p:nvPr>
            <p:extLst>
              <p:ext uri="{D42A27DB-BD31-4B8C-83A1-F6EECF244321}">
                <p14:modId xmlns:p14="http://schemas.microsoft.com/office/powerpoint/2010/main" val="2085689113"/>
              </p:ext>
            </p:extLst>
          </p:nvPr>
        </p:nvGraphicFramePr>
        <p:xfrm>
          <a:off x="96518" y="3506689"/>
          <a:ext cx="4164403" cy="27195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26A17596-5245-E353-D4F4-B2B8A1DC87E7}"/>
              </a:ext>
            </a:extLst>
          </p:cNvPr>
          <p:cNvGraphicFramePr/>
          <p:nvPr>
            <p:extLst>
              <p:ext uri="{D42A27DB-BD31-4B8C-83A1-F6EECF244321}">
                <p14:modId xmlns:p14="http://schemas.microsoft.com/office/powerpoint/2010/main" val="1849447211"/>
              </p:ext>
            </p:extLst>
          </p:nvPr>
        </p:nvGraphicFramePr>
        <p:xfrm>
          <a:off x="880965" y="3506689"/>
          <a:ext cx="4331855" cy="27889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22059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55FF7-EA0C-2990-163A-8E2515F0BF06}"/>
              </a:ext>
            </a:extLst>
          </p:cNvPr>
          <p:cNvSpPr>
            <a:spLocks noGrp="1"/>
          </p:cNvSpPr>
          <p:nvPr>
            <p:ph type="title"/>
          </p:nvPr>
        </p:nvSpPr>
        <p:spPr/>
        <p:txBody>
          <a:bodyPr/>
          <a:lstStyle/>
          <a:p>
            <a:r>
              <a:rPr lang="en-US" dirty="0"/>
              <a:t>Special Admit</a:t>
            </a:r>
          </a:p>
        </p:txBody>
      </p:sp>
      <p:pic>
        <p:nvPicPr>
          <p:cNvPr id="5" name="Content Placeholder 4">
            <a:extLst>
              <a:ext uri="{FF2B5EF4-FFF2-40B4-BE49-F238E27FC236}">
                <a16:creationId xmlns:a16="http://schemas.microsoft.com/office/drawing/2014/main" id="{B5151089-74B9-75B4-877F-D1B18F096B01}"/>
              </a:ext>
            </a:extLst>
          </p:cNvPr>
          <p:cNvPicPr>
            <a:picLocks noGrp="1" noChangeAspect="1"/>
          </p:cNvPicPr>
          <p:nvPr>
            <p:ph idx="1"/>
          </p:nvPr>
        </p:nvPicPr>
        <p:blipFill>
          <a:blip r:embed="rId2"/>
          <a:stretch>
            <a:fillRect/>
          </a:stretch>
        </p:blipFill>
        <p:spPr>
          <a:xfrm>
            <a:off x="563292" y="1897634"/>
            <a:ext cx="7512196" cy="4125921"/>
          </a:xfrm>
        </p:spPr>
      </p:pic>
      <p:sp>
        <p:nvSpPr>
          <p:cNvPr id="6" name="TextBox 5">
            <a:extLst>
              <a:ext uri="{FF2B5EF4-FFF2-40B4-BE49-F238E27FC236}">
                <a16:creationId xmlns:a16="http://schemas.microsoft.com/office/drawing/2014/main" id="{B8977DA7-22C6-E26D-81B9-0DC05F394B67}"/>
              </a:ext>
            </a:extLst>
          </p:cNvPr>
          <p:cNvSpPr txBox="1"/>
          <p:nvPr/>
        </p:nvSpPr>
        <p:spPr>
          <a:xfrm>
            <a:off x="650503" y="5953125"/>
            <a:ext cx="6474197" cy="307777"/>
          </a:xfrm>
          <a:prstGeom prst="rect">
            <a:avLst/>
          </a:prstGeom>
          <a:noFill/>
        </p:spPr>
        <p:txBody>
          <a:bodyPr wrap="square" rtlCol="0">
            <a:spAutoFit/>
          </a:bodyPr>
          <a:lstStyle/>
          <a:p>
            <a:r>
              <a:rPr lang="en-US" sz="1400" i="1" dirty="0"/>
              <a:t>Source: Taft College Office of Institutional Research and Planning</a:t>
            </a:r>
          </a:p>
        </p:txBody>
      </p:sp>
      <p:sp>
        <p:nvSpPr>
          <p:cNvPr id="7" name="TextBox 6">
            <a:extLst>
              <a:ext uri="{FF2B5EF4-FFF2-40B4-BE49-F238E27FC236}">
                <a16:creationId xmlns:a16="http://schemas.microsoft.com/office/drawing/2014/main" id="{DEC648AA-DBCB-A3FC-3AEC-DB4D2A47AF56}"/>
              </a:ext>
            </a:extLst>
          </p:cNvPr>
          <p:cNvSpPr txBox="1"/>
          <p:nvPr/>
        </p:nvSpPr>
        <p:spPr>
          <a:xfrm>
            <a:off x="8476179" y="1897634"/>
            <a:ext cx="3380198" cy="4031873"/>
          </a:xfrm>
          <a:prstGeom prst="rect">
            <a:avLst/>
          </a:prstGeom>
          <a:noFill/>
        </p:spPr>
        <p:txBody>
          <a:bodyPr wrap="square" rtlCol="0">
            <a:spAutoFit/>
          </a:bodyPr>
          <a:lstStyle/>
          <a:p>
            <a:pPr marL="285750" indent="-285750">
              <a:buFont typeface="Arial" panose="020B0604020202020204" pitchFamily="34" charset="0"/>
              <a:buChar char="•"/>
            </a:pPr>
            <a:r>
              <a:rPr lang="en-US" sz="1600" dirty="0"/>
              <a:t>The vast majority of of Taft College students who are “Special Admit” are enrolled at the Taft campus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The number of Special Admit students has tripled since before the Pandemic</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In 2023-2024, Special Admit students accounted for 14% of headcount at the Taft campus (and 5% of FTES, which is not shown on this chart)</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i="1" dirty="0"/>
              <a:t>(Note: the scale is different in each chart)</a:t>
            </a:r>
          </a:p>
        </p:txBody>
      </p:sp>
    </p:spTree>
    <p:extLst>
      <p:ext uri="{BB962C8B-B14F-4D97-AF65-F5344CB8AC3E}">
        <p14:creationId xmlns:p14="http://schemas.microsoft.com/office/powerpoint/2010/main" val="3851973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31DF2-5C22-6535-C1B7-E0FD1ED5D45D}"/>
              </a:ext>
            </a:extLst>
          </p:cNvPr>
          <p:cNvSpPr>
            <a:spLocks noGrp="1"/>
          </p:cNvSpPr>
          <p:nvPr>
            <p:ph type="title"/>
          </p:nvPr>
        </p:nvSpPr>
        <p:spPr/>
        <p:txBody>
          <a:bodyPr/>
          <a:lstStyle/>
          <a:p>
            <a:r>
              <a:rPr lang="en-US" dirty="0"/>
              <a:t>Student Type </a:t>
            </a:r>
            <a:r>
              <a:rPr lang="en-US" sz="3600" i="1" dirty="0"/>
              <a:t>(excludes </a:t>
            </a:r>
            <a:r>
              <a:rPr lang="en-US" sz="3600" i="1" dirty="0" err="1"/>
              <a:t>Westec</a:t>
            </a:r>
            <a:r>
              <a:rPr lang="en-US" sz="3600" i="1" dirty="0"/>
              <a:t>)</a:t>
            </a:r>
          </a:p>
        </p:txBody>
      </p:sp>
      <p:graphicFrame>
        <p:nvGraphicFramePr>
          <p:cNvPr id="7" name="Table 6">
            <a:extLst>
              <a:ext uri="{FF2B5EF4-FFF2-40B4-BE49-F238E27FC236}">
                <a16:creationId xmlns:a16="http://schemas.microsoft.com/office/drawing/2014/main" id="{34AD73C3-DA36-F395-5ACA-66DB20D80134}"/>
              </a:ext>
            </a:extLst>
          </p:cNvPr>
          <p:cNvGraphicFramePr>
            <a:graphicFrameLocks noGrp="1"/>
          </p:cNvGraphicFramePr>
          <p:nvPr>
            <p:extLst>
              <p:ext uri="{D42A27DB-BD31-4B8C-83A1-F6EECF244321}">
                <p14:modId xmlns:p14="http://schemas.microsoft.com/office/powerpoint/2010/main" val="998760544"/>
              </p:ext>
            </p:extLst>
          </p:nvPr>
        </p:nvGraphicFramePr>
        <p:xfrm>
          <a:off x="4996884" y="2298055"/>
          <a:ext cx="6158796" cy="2596621"/>
        </p:xfrm>
        <a:graphic>
          <a:graphicData uri="http://schemas.openxmlformats.org/drawingml/2006/table">
            <a:tbl>
              <a:tblPr firstRow="1" bandRow="1">
                <a:tableStyleId>{5C22544A-7EE6-4342-B048-85BDC9FD1C3A}</a:tableStyleId>
              </a:tblPr>
              <a:tblGrid>
                <a:gridCol w="3428397">
                  <a:extLst>
                    <a:ext uri="{9D8B030D-6E8A-4147-A177-3AD203B41FA5}">
                      <a16:colId xmlns:a16="http://schemas.microsoft.com/office/drawing/2014/main" val="469783287"/>
                    </a:ext>
                  </a:extLst>
                </a:gridCol>
                <a:gridCol w="1320719">
                  <a:extLst>
                    <a:ext uri="{9D8B030D-6E8A-4147-A177-3AD203B41FA5}">
                      <a16:colId xmlns:a16="http://schemas.microsoft.com/office/drawing/2014/main" val="203783320"/>
                    </a:ext>
                  </a:extLst>
                </a:gridCol>
                <a:gridCol w="1409680">
                  <a:extLst>
                    <a:ext uri="{9D8B030D-6E8A-4147-A177-3AD203B41FA5}">
                      <a16:colId xmlns:a16="http://schemas.microsoft.com/office/drawing/2014/main" val="800048567"/>
                    </a:ext>
                  </a:extLst>
                </a:gridCol>
              </a:tblGrid>
              <a:tr h="370840">
                <a:tc>
                  <a:txBody>
                    <a:bodyPr/>
                    <a:lstStyle/>
                    <a:p>
                      <a:pPr algn="ctr"/>
                      <a:r>
                        <a:rPr lang="en-US" sz="1600" dirty="0"/>
                        <a:t>Fall 2023 Enrollment Status</a:t>
                      </a:r>
                    </a:p>
                  </a:txBody>
                  <a:tcPr/>
                </a:tc>
                <a:tc>
                  <a:txBody>
                    <a:bodyPr/>
                    <a:lstStyle/>
                    <a:p>
                      <a:pPr algn="ctr"/>
                      <a:r>
                        <a:rPr lang="en-US" sz="1600" dirty="0"/>
                        <a:t>Taft campus</a:t>
                      </a:r>
                    </a:p>
                  </a:txBody>
                  <a:tcPr/>
                </a:tc>
                <a:tc>
                  <a:txBody>
                    <a:bodyPr/>
                    <a:lstStyle/>
                    <a:p>
                      <a:pPr algn="ctr"/>
                      <a:r>
                        <a:rPr lang="en-US" sz="1600" dirty="0"/>
                        <a:t>CCCs</a:t>
                      </a:r>
                    </a:p>
                  </a:txBody>
                  <a:tcPr/>
                </a:tc>
                <a:extLst>
                  <a:ext uri="{0D108BD9-81ED-4DB2-BD59-A6C34878D82A}">
                    <a16:rowId xmlns:a16="http://schemas.microsoft.com/office/drawing/2014/main" val="3455696246"/>
                  </a:ext>
                </a:extLst>
              </a:tr>
              <a:tr h="370840">
                <a:tc>
                  <a:txBody>
                    <a:bodyPr/>
                    <a:lstStyle/>
                    <a:p>
                      <a:r>
                        <a:rPr lang="en-US" sz="1600" dirty="0"/>
                        <a:t>First-Time Student</a:t>
                      </a:r>
                    </a:p>
                  </a:txBody>
                  <a:tcPr/>
                </a:tc>
                <a:tc>
                  <a:txBody>
                    <a:bodyPr/>
                    <a:lstStyle/>
                    <a:p>
                      <a:pPr algn="r" fontAlgn="b"/>
                      <a:r>
                        <a:rPr lang="en-US" sz="1600" b="0" i="0" u="none" strike="noStrike">
                          <a:solidFill>
                            <a:srgbClr val="000000"/>
                          </a:solidFill>
                          <a:effectLst/>
                          <a:latin typeface="Calibri" panose="020F0502020204030204" pitchFamily="34" charset="0"/>
                        </a:rPr>
                        <a:t>18.2%</a:t>
                      </a:r>
                    </a:p>
                  </a:txBody>
                  <a:tcPr marL="6350" marR="6350" marT="6350" marB="0" anchor="b"/>
                </a:tc>
                <a:tc>
                  <a:txBody>
                    <a:bodyPr/>
                    <a:lstStyle/>
                    <a:p>
                      <a:pPr algn="r" fontAlgn="b"/>
                      <a:r>
                        <a:rPr lang="en-US" sz="1600" b="0" i="0" u="none" strike="noStrike">
                          <a:solidFill>
                            <a:srgbClr val="000000"/>
                          </a:solidFill>
                          <a:effectLst/>
                          <a:latin typeface="Calibri" panose="020F0502020204030204" pitchFamily="34" charset="0"/>
                        </a:rPr>
                        <a:t>17.5%</a:t>
                      </a:r>
                    </a:p>
                  </a:txBody>
                  <a:tcPr marL="6350" marR="6350" marT="6350" marB="0" anchor="b"/>
                </a:tc>
                <a:extLst>
                  <a:ext uri="{0D108BD9-81ED-4DB2-BD59-A6C34878D82A}">
                    <a16:rowId xmlns:a16="http://schemas.microsoft.com/office/drawing/2014/main" val="2178624039"/>
                  </a:ext>
                </a:extLst>
              </a:tr>
              <a:tr h="371581">
                <a:tc>
                  <a:txBody>
                    <a:bodyPr/>
                    <a:lstStyle/>
                    <a:p>
                      <a:r>
                        <a:rPr lang="en-US" sz="1600" dirty="0"/>
                        <a:t>First-Time Transfer Student</a:t>
                      </a:r>
                    </a:p>
                  </a:txBody>
                  <a:tcPr/>
                </a:tc>
                <a:tc>
                  <a:txBody>
                    <a:bodyPr/>
                    <a:lstStyle/>
                    <a:p>
                      <a:pPr algn="r" fontAlgn="b"/>
                      <a:r>
                        <a:rPr lang="en-US" sz="1600" b="0" i="0" u="none" strike="noStrike">
                          <a:solidFill>
                            <a:srgbClr val="000000"/>
                          </a:solidFill>
                          <a:effectLst/>
                          <a:latin typeface="Calibri" panose="020F0502020204030204" pitchFamily="34" charset="0"/>
                        </a:rPr>
                        <a:t>16.8%</a:t>
                      </a:r>
                    </a:p>
                  </a:txBody>
                  <a:tcPr marL="6350" marR="6350" marT="6350" marB="0" anchor="b"/>
                </a:tc>
                <a:tc>
                  <a:txBody>
                    <a:bodyPr/>
                    <a:lstStyle/>
                    <a:p>
                      <a:pPr algn="r" fontAlgn="b"/>
                      <a:r>
                        <a:rPr lang="en-US" sz="1600" b="0" i="0" u="none" strike="noStrike">
                          <a:solidFill>
                            <a:srgbClr val="000000"/>
                          </a:solidFill>
                          <a:effectLst/>
                          <a:latin typeface="Calibri" panose="020F0502020204030204" pitchFamily="34" charset="0"/>
                        </a:rPr>
                        <a:t>7.9%</a:t>
                      </a:r>
                    </a:p>
                  </a:txBody>
                  <a:tcPr marL="6350" marR="6350" marT="6350" marB="0" anchor="b"/>
                </a:tc>
                <a:extLst>
                  <a:ext uri="{0D108BD9-81ED-4DB2-BD59-A6C34878D82A}">
                    <a16:rowId xmlns:a16="http://schemas.microsoft.com/office/drawing/2014/main" val="2291083859"/>
                  </a:ext>
                </a:extLst>
              </a:tr>
              <a:tr h="370840">
                <a:tc>
                  <a:txBody>
                    <a:bodyPr/>
                    <a:lstStyle/>
                    <a:p>
                      <a:r>
                        <a:rPr lang="en-US" sz="1600" dirty="0"/>
                        <a:t>Returning Student</a:t>
                      </a:r>
                    </a:p>
                  </a:txBody>
                  <a:tcPr/>
                </a:tc>
                <a:tc>
                  <a:txBody>
                    <a:bodyPr/>
                    <a:lstStyle/>
                    <a:p>
                      <a:pPr algn="r" fontAlgn="b"/>
                      <a:r>
                        <a:rPr lang="en-US" sz="1600" b="0" i="0" u="none" strike="noStrike">
                          <a:solidFill>
                            <a:srgbClr val="000000"/>
                          </a:solidFill>
                          <a:effectLst/>
                          <a:latin typeface="Calibri" panose="020F0502020204030204" pitchFamily="34" charset="0"/>
                        </a:rPr>
                        <a:t>13.0%</a:t>
                      </a:r>
                    </a:p>
                  </a:txBody>
                  <a:tcPr marL="6350" marR="6350" marT="6350" marB="0" anchor="b"/>
                </a:tc>
                <a:tc>
                  <a:txBody>
                    <a:bodyPr/>
                    <a:lstStyle/>
                    <a:p>
                      <a:pPr algn="r" fontAlgn="b"/>
                      <a:r>
                        <a:rPr lang="en-US" sz="1600" b="0" i="0" u="none" strike="noStrike">
                          <a:solidFill>
                            <a:srgbClr val="000000"/>
                          </a:solidFill>
                          <a:effectLst/>
                          <a:latin typeface="Calibri" panose="020F0502020204030204" pitchFamily="34" charset="0"/>
                        </a:rPr>
                        <a:t>12.1%</a:t>
                      </a:r>
                    </a:p>
                  </a:txBody>
                  <a:tcPr marL="6350" marR="6350" marT="6350" marB="0" anchor="b"/>
                </a:tc>
                <a:extLst>
                  <a:ext uri="{0D108BD9-81ED-4DB2-BD59-A6C34878D82A}">
                    <a16:rowId xmlns:a16="http://schemas.microsoft.com/office/drawing/2014/main" val="1885672198"/>
                  </a:ext>
                </a:extLst>
              </a:tr>
              <a:tr h="370840">
                <a:tc>
                  <a:txBody>
                    <a:bodyPr/>
                    <a:lstStyle/>
                    <a:p>
                      <a:r>
                        <a:rPr lang="en-US" sz="1600" dirty="0"/>
                        <a:t>Continuing Student</a:t>
                      </a:r>
                    </a:p>
                  </a:txBody>
                  <a:tcPr/>
                </a:tc>
                <a:tc>
                  <a:txBody>
                    <a:bodyPr/>
                    <a:lstStyle/>
                    <a:p>
                      <a:pPr algn="r" fontAlgn="b"/>
                      <a:r>
                        <a:rPr lang="en-US" sz="1600" b="0" i="0" u="none" strike="noStrike">
                          <a:solidFill>
                            <a:srgbClr val="000000"/>
                          </a:solidFill>
                          <a:effectLst/>
                          <a:latin typeface="Calibri" panose="020F0502020204030204" pitchFamily="34" charset="0"/>
                        </a:rPr>
                        <a:t>41.0%</a:t>
                      </a:r>
                    </a:p>
                  </a:txBody>
                  <a:tcPr marL="6350" marR="6350" marT="6350" marB="0" anchor="b"/>
                </a:tc>
                <a:tc>
                  <a:txBody>
                    <a:bodyPr/>
                    <a:lstStyle/>
                    <a:p>
                      <a:pPr algn="r" fontAlgn="b"/>
                      <a:r>
                        <a:rPr lang="en-US" sz="1600" b="0" i="0" u="none" strike="noStrike">
                          <a:solidFill>
                            <a:srgbClr val="000000"/>
                          </a:solidFill>
                          <a:effectLst/>
                          <a:latin typeface="Calibri" panose="020F0502020204030204" pitchFamily="34" charset="0"/>
                        </a:rPr>
                        <a:t>51.2%</a:t>
                      </a:r>
                    </a:p>
                  </a:txBody>
                  <a:tcPr marL="6350" marR="6350" marT="6350" marB="0" anchor="b"/>
                </a:tc>
                <a:extLst>
                  <a:ext uri="{0D108BD9-81ED-4DB2-BD59-A6C34878D82A}">
                    <a16:rowId xmlns:a16="http://schemas.microsoft.com/office/drawing/2014/main" val="2370593025"/>
                  </a:ext>
                </a:extLst>
              </a:tr>
              <a:tr h="370840">
                <a:tc>
                  <a:txBody>
                    <a:bodyPr/>
                    <a:lstStyle/>
                    <a:p>
                      <a:r>
                        <a:rPr lang="en-US" sz="1600" dirty="0"/>
                        <a:t>Special Admit Student</a:t>
                      </a:r>
                    </a:p>
                  </a:txBody>
                  <a:tcPr/>
                </a:tc>
                <a:tc>
                  <a:txBody>
                    <a:bodyPr/>
                    <a:lstStyle/>
                    <a:p>
                      <a:pPr algn="r" fontAlgn="b"/>
                      <a:r>
                        <a:rPr lang="en-US" sz="1600" b="0" i="0" u="none" strike="noStrike">
                          <a:solidFill>
                            <a:srgbClr val="000000"/>
                          </a:solidFill>
                          <a:effectLst/>
                          <a:latin typeface="Calibri" panose="020F0502020204030204" pitchFamily="34" charset="0"/>
                        </a:rPr>
                        <a:t>10.9%</a:t>
                      </a:r>
                    </a:p>
                  </a:txBody>
                  <a:tcPr marL="6350" marR="6350" marT="6350" marB="0" anchor="b"/>
                </a:tc>
                <a:tc>
                  <a:txBody>
                    <a:bodyPr/>
                    <a:lstStyle/>
                    <a:p>
                      <a:pPr algn="r" fontAlgn="b"/>
                      <a:r>
                        <a:rPr lang="en-US" sz="1600" b="0" i="0" u="none" strike="noStrike" dirty="0">
                          <a:solidFill>
                            <a:srgbClr val="000000"/>
                          </a:solidFill>
                          <a:effectLst/>
                          <a:latin typeface="Calibri" panose="020F0502020204030204" pitchFamily="34" charset="0"/>
                        </a:rPr>
                        <a:t>11.2%</a:t>
                      </a:r>
                    </a:p>
                  </a:txBody>
                  <a:tcPr marL="6350" marR="6350" marT="6350" marB="0" anchor="b"/>
                </a:tc>
                <a:extLst>
                  <a:ext uri="{0D108BD9-81ED-4DB2-BD59-A6C34878D82A}">
                    <a16:rowId xmlns:a16="http://schemas.microsoft.com/office/drawing/2014/main" val="3903733488"/>
                  </a:ext>
                </a:extLst>
              </a:tr>
              <a:tr h="370840">
                <a:tc>
                  <a:txBody>
                    <a:bodyPr/>
                    <a:lstStyle/>
                    <a:p>
                      <a:r>
                        <a:rPr lang="en-US" sz="1600" i="1" dirty="0"/>
                        <a:t>Total Number</a:t>
                      </a:r>
                    </a:p>
                  </a:txBody>
                  <a:tcPr/>
                </a:tc>
                <a:tc>
                  <a:txBody>
                    <a:bodyPr/>
                    <a:lstStyle/>
                    <a:p>
                      <a:pPr algn="r" fontAlgn="b"/>
                      <a:r>
                        <a:rPr lang="en-US" sz="1600" b="0" i="1" u="none" strike="noStrike" dirty="0">
                          <a:solidFill>
                            <a:srgbClr val="000000"/>
                          </a:solidFill>
                          <a:effectLst/>
                          <a:latin typeface="Calibri" panose="020F0502020204030204" pitchFamily="34" charset="0"/>
                        </a:rPr>
                        <a:t>2,376 </a:t>
                      </a:r>
                    </a:p>
                  </a:txBody>
                  <a:tcPr marL="6350" marR="6350" marT="6350" marB="0" anchor="b"/>
                </a:tc>
                <a:tc>
                  <a:txBody>
                    <a:bodyPr/>
                    <a:lstStyle/>
                    <a:p>
                      <a:pPr algn="r" fontAlgn="b"/>
                      <a:r>
                        <a:rPr lang="en-US" sz="1600" b="0" i="1" u="none" strike="noStrike" dirty="0">
                          <a:solidFill>
                            <a:srgbClr val="000000"/>
                          </a:solidFill>
                          <a:effectLst/>
                          <a:latin typeface="Calibri" panose="020F0502020204030204" pitchFamily="34" charset="0"/>
                        </a:rPr>
                        <a:t>1,449,392</a:t>
                      </a:r>
                    </a:p>
                  </a:txBody>
                  <a:tcPr marL="6350" marR="6350" marT="6350" marB="0" anchor="b"/>
                </a:tc>
                <a:extLst>
                  <a:ext uri="{0D108BD9-81ED-4DB2-BD59-A6C34878D82A}">
                    <a16:rowId xmlns:a16="http://schemas.microsoft.com/office/drawing/2014/main" val="4074047705"/>
                  </a:ext>
                </a:extLst>
              </a:tr>
            </a:tbl>
          </a:graphicData>
        </a:graphic>
      </p:graphicFrame>
      <p:sp>
        <p:nvSpPr>
          <p:cNvPr id="8" name="TextBox 7">
            <a:extLst>
              <a:ext uri="{FF2B5EF4-FFF2-40B4-BE49-F238E27FC236}">
                <a16:creationId xmlns:a16="http://schemas.microsoft.com/office/drawing/2014/main" id="{7C1A9839-71D0-0A1D-EEE3-C56F112962BC}"/>
              </a:ext>
            </a:extLst>
          </p:cNvPr>
          <p:cNvSpPr txBox="1"/>
          <p:nvPr/>
        </p:nvSpPr>
        <p:spPr>
          <a:xfrm>
            <a:off x="554803" y="5619964"/>
            <a:ext cx="11085817" cy="307777"/>
          </a:xfrm>
          <a:prstGeom prst="rect">
            <a:avLst/>
          </a:prstGeom>
          <a:noFill/>
        </p:spPr>
        <p:txBody>
          <a:bodyPr wrap="square" rtlCol="0">
            <a:spAutoFit/>
          </a:bodyPr>
          <a:lstStyle/>
          <a:p>
            <a:r>
              <a:rPr lang="en-US" sz="1400" i="1" dirty="0"/>
              <a:t>Source: Internal data from Taft College Office of Institutional Research and Planning, statewide data from CCCCO DataMart</a:t>
            </a:r>
          </a:p>
        </p:txBody>
      </p:sp>
      <p:sp>
        <p:nvSpPr>
          <p:cNvPr id="9" name="TextBox 8">
            <a:extLst>
              <a:ext uri="{FF2B5EF4-FFF2-40B4-BE49-F238E27FC236}">
                <a16:creationId xmlns:a16="http://schemas.microsoft.com/office/drawing/2014/main" id="{7BD493CB-7A7C-5497-3C53-F09893FF5AEF}"/>
              </a:ext>
            </a:extLst>
          </p:cNvPr>
          <p:cNvSpPr txBox="1"/>
          <p:nvPr/>
        </p:nvSpPr>
        <p:spPr>
          <a:xfrm>
            <a:off x="1097280" y="1987203"/>
            <a:ext cx="3758184" cy="2554545"/>
          </a:xfrm>
          <a:prstGeom prst="rect">
            <a:avLst/>
          </a:prstGeom>
          <a:noFill/>
        </p:spPr>
        <p:txBody>
          <a:bodyPr wrap="square" rtlCol="0">
            <a:spAutoFit/>
          </a:bodyPr>
          <a:lstStyle/>
          <a:p>
            <a:pPr marL="285750" indent="-285750">
              <a:buFont typeface="Arial" panose="020B0604020202020204" pitchFamily="34" charset="0"/>
              <a:buChar char="•"/>
            </a:pPr>
            <a:r>
              <a:rPr lang="en-US" sz="1600" dirty="0"/>
              <a:t>There is twice the proportion of First-Time Transfer Students at Taft College than statewide at all CCCs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Proportionally, there are fewer continuing students at Taft than statewide</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i="1" dirty="0"/>
              <a:t>(Comparable data for </a:t>
            </a:r>
            <a:r>
              <a:rPr lang="en-US" sz="1600" i="1" dirty="0" err="1"/>
              <a:t>Westec</a:t>
            </a:r>
            <a:r>
              <a:rPr lang="en-US" sz="1600" i="1" dirty="0"/>
              <a:t> is currently not available)</a:t>
            </a:r>
          </a:p>
        </p:txBody>
      </p:sp>
    </p:spTree>
    <p:extLst>
      <p:ext uri="{BB962C8B-B14F-4D97-AF65-F5344CB8AC3E}">
        <p14:creationId xmlns:p14="http://schemas.microsoft.com/office/powerpoint/2010/main" val="191203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85B53-6B91-B344-A3BF-A47ED9D29920}"/>
              </a:ext>
            </a:extLst>
          </p:cNvPr>
          <p:cNvSpPr>
            <a:spLocks noGrp="1"/>
          </p:cNvSpPr>
          <p:nvPr>
            <p:ph type="title"/>
          </p:nvPr>
        </p:nvSpPr>
        <p:spPr/>
        <p:txBody>
          <a:bodyPr/>
          <a:lstStyle/>
          <a:p>
            <a:r>
              <a:rPr lang="en-US" dirty="0"/>
              <a:t>Declared Majors </a:t>
            </a:r>
            <a:r>
              <a:rPr lang="en-US" sz="3600" i="1" dirty="0"/>
              <a:t>(excludes </a:t>
            </a:r>
            <a:r>
              <a:rPr lang="en-US" sz="3600" i="1" dirty="0" err="1"/>
              <a:t>Westec</a:t>
            </a:r>
            <a:r>
              <a:rPr lang="en-US" sz="3600" i="1" dirty="0"/>
              <a:t>)</a:t>
            </a:r>
          </a:p>
        </p:txBody>
      </p:sp>
      <p:graphicFrame>
        <p:nvGraphicFramePr>
          <p:cNvPr id="7" name="Content Placeholder 6">
            <a:extLst>
              <a:ext uri="{FF2B5EF4-FFF2-40B4-BE49-F238E27FC236}">
                <a16:creationId xmlns:a16="http://schemas.microsoft.com/office/drawing/2014/main" id="{2E121722-C325-6F22-263F-1D73D74B4FD3}"/>
              </a:ext>
            </a:extLst>
          </p:cNvPr>
          <p:cNvGraphicFramePr>
            <a:graphicFrameLocks noGrp="1"/>
          </p:cNvGraphicFramePr>
          <p:nvPr>
            <p:ph idx="1"/>
            <p:extLst>
              <p:ext uri="{D42A27DB-BD31-4B8C-83A1-F6EECF244321}">
                <p14:modId xmlns:p14="http://schemas.microsoft.com/office/powerpoint/2010/main" val="1886747316"/>
              </p:ext>
            </p:extLst>
          </p:nvPr>
        </p:nvGraphicFramePr>
        <p:xfrm>
          <a:off x="570872" y="2020135"/>
          <a:ext cx="6426200" cy="3676650"/>
        </p:xfrm>
        <a:graphic>
          <a:graphicData uri="http://schemas.openxmlformats.org/drawingml/2006/table">
            <a:tbl>
              <a:tblPr>
                <a:tableStyleId>{5C22544A-7EE6-4342-B048-85BDC9FD1C3A}</a:tableStyleId>
              </a:tblPr>
              <a:tblGrid>
                <a:gridCol w="2489200">
                  <a:extLst>
                    <a:ext uri="{9D8B030D-6E8A-4147-A177-3AD203B41FA5}">
                      <a16:colId xmlns:a16="http://schemas.microsoft.com/office/drawing/2014/main" val="2736323239"/>
                    </a:ext>
                  </a:extLst>
                </a:gridCol>
                <a:gridCol w="787400">
                  <a:extLst>
                    <a:ext uri="{9D8B030D-6E8A-4147-A177-3AD203B41FA5}">
                      <a16:colId xmlns:a16="http://schemas.microsoft.com/office/drawing/2014/main" val="330261184"/>
                    </a:ext>
                  </a:extLst>
                </a:gridCol>
                <a:gridCol w="787400">
                  <a:extLst>
                    <a:ext uri="{9D8B030D-6E8A-4147-A177-3AD203B41FA5}">
                      <a16:colId xmlns:a16="http://schemas.microsoft.com/office/drawing/2014/main" val="1184023991"/>
                    </a:ext>
                  </a:extLst>
                </a:gridCol>
                <a:gridCol w="787400">
                  <a:extLst>
                    <a:ext uri="{9D8B030D-6E8A-4147-A177-3AD203B41FA5}">
                      <a16:colId xmlns:a16="http://schemas.microsoft.com/office/drawing/2014/main" val="2173580169"/>
                    </a:ext>
                  </a:extLst>
                </a:gridCol>
                <a:gridCol w="787400">
                  <a:extLst>
                    <a:ext uri="{9D8B030D-6E8A-4147-A177-3AD203B41FA5}">
                      <a16:colId xmlns:a16="http://schemas.microsoft.com/office/drawing/2014/main" val="4260754687"/>
                    </a:ext>
                  </a:extLst>
                </a:gridCol>
                <a:gridCol w="787400">
                  <a:extLst>
                    <a:ext uri="{9D8B030D-6E8A-4147-A177-3AD203B41FA5}">
                      <a16:colId xmlns:a16="http://schemas.microsoft.com/office/drawing/2014/main" val="601557265"/>
                    </a:ext>
                  </a:extLst>
                </a:gridCol>
              </a:tblGrid>
              <a:tr h="381000">
                <a:tc>
                  <a:txBody>
                    <a:bodyPr/>
                    <a:lstStyle/>
                    <a:p>
                      <a:pPr algn="l" fontAlgn="ctr"/>
                      <a:r>
                        <a:rPr lang="en-US" sz="1400" b="1" u="none" strike="noStrike" dirty="0">
                          <a:effectLst/>
                        </a:rPr>
                        <a:t>Top Declared Majors </a:t>
                      </a:r>
                      <a:endParaRPr lang="en-US" sz="1400" b="1" i="0" u="none" strike="noStrike" dirty="0">
                        <a:solidFill>
                          <a:srgbClr val="FFFFFF"/>
                        </a:solidFill>
                        <a:effectLst/>
                        <a:latin typeface="Calibri" panose="020F0502020204030204" pitchFamily="34" charset="0"/>
                      </a:endParaRPr>
                    </a:p>
                  </a:txBody>
                  <a:tcPr marL="6350" marR="6350" marT="6350" marB="0" anchor="ctr">
                    <a:solidFill>
                      <a:schemeClr val="accent2">
                        <a:lumMod val="60000"/>
                        <a:lumOff val="40000"/>
                      </a:schemeClr>
                    </a:solidFill>
                  </a:tcPr>
                </a:tc>
                <a:tc>
                  <a:txBody>
                    <a:bodyPr/>
                    <a:lstStyle/>
                    <a:p>
                      <a:pPr algn="ctr" fontAlgn="ctr"/>
                      <a:r>
                        <a:rPr lang="en-US" sz="1400" b="1" u="none" strike="noStrike" dirty="0">
                          <a:effectLst/>
                        </a:rPr>
                        <a:t>2019/20</a:t>
                      </a:r>
                      <a:endParaRPr lang="en-US" sz="1400" b="1" i="0" u="none" strike="noStrike" dirty="0">
                        <a:solidFill>
                          <a:srgbClr val="FFFFFF"/>
                        </a:solidFill>
                        <a:effectLst/>
                        <a:latin typeface="Calibri" panose="020F0502020204030204" pitchFamily="34" charset="0"/>
                      </a:endParaRPr>
                    </a:p>
                  </a:txBody>
                  <a:tcPr marL="6350" marR="6350" marT="6350" marB="0" anchor="ctr">
                    <a:solidFill>
                      <a:schemeClr val="accent2">
                        <a:lumMod val="60000"/>
                        <a:lumOff val="40000"/>
                      </a:schemeClr>
                    </a:solidFill>
                  </a:tcPr>
                </a:tc>
                <a:tc>
                  <a:txBody>
                    <a:bodyPr/>
                    <a:lstStyle/>
                    <a:p>
                      <a:pPr algn="ctr" fontAlgn="ctr"/>
                      <a:r>
                        <a:rPr lang="en-US" sz="1400" b="1" u="none" strike="noStrike" dirty="0">
                          <a:effectLst/>
                        </a:rPr>
                        <a:t>2020/21</a:t>
                      </a:r>
                      <a:endParaRPr lang="en-US" sz="1400" b="1" i="0" u="none" strike="noStrike" dirty="0">
                        <a:solidFill>
                          <a:srgbClr val="FFFFFF"/>
                        </a:solidFill>
                        <a:effectLst/>
                        <a:latin typeface="Calibri" panose="020F0502020204030204" pitchFamily="34" charset="0"/>
                      </a:endParaRPr>
                    </a:p>
                  </a:txBody>
                  <a:tcPr marL="6350" marR="6350" marT="6350" marB="0" anchor="ctr">
                    <a:solidFill>
                      <a:schemeClr val="accent2">
                        <a:lumMod val="60000"/>
                        <a:lumOff val="40000"/>
                      </a:schemeClr>
                    </a:solidFill>
                  </a:tcPr>
                </a:tc>
                <a:tc>
                  <a:txBody>
                    <a:bodyPr/>
                    <a:lstStyle/>
                    <a:p>
                      <a:pPr algn="ctr" fontAlgn="ctr"/>
                      <a:r>
                        <a:rPr lang="en-US" sz="1400" b="1" u="none" strike="noStrike" dirty="0">
                          <a:effectLst/>
                        </a:rPr>
                        <a:t>2021/22</a:t>
                      </a:r>
                      <a:endParaRPr lang="en-US" sz="1400" b="1" i="0" u="none" strike="noStrike" dirty="0">
                        <a:solidFill>
                          <a:srgbClr val="FFFFFF"/>
                        </a:solidFill>
                        <a:effectLst/>
                        <a:latin typeface="Calibri" panose="020F0502020204030204" pitchFamily="34" charset="0"/>
                      </a:endParaRPr>
                    </a:p>
                  </a:txBody>
                  <a:tcPr marL="6350" marR="6350" marT="6350" marB="0" anchor="ctr">
                    <a:solidFill>
                      <a:schemeClr val="accent2">
                        <a:lumMod val="60000"/>
                        <a:lumOff val="40000"/>
                      </a:schemeClr>
                    </a:solidFill>
                  </a:tcPr>
                </a:tc>
                <a:tc>
                  <a:txBody>
                    <a:bodyPr/>
                    <a:lstStyle/>
                    <a:p>
                      <a:pPr algn="ctr" fontAlgn="ctr"/>
                      <a:r>
                        <a:rPr lang="en-US" sz="1400" b="1" u="none" strike="noStrike" dirty="0">
                          <a:effectLst/>
                        </a:rPr>
                        <a:t>2022/23</a:t>
                      </a:r>
                      <a:endParaRPr lang="en-US" sz="1400" b="1" i="0" u="none" strike="noStrike" dirty="0">
                        <a:solidFill>
                          <a:srgbClr val="FFFFFF"/>
                        </a:solidFill>
                        <a:effectLst/>
                        <a:latin typeface="Calibri" panose="020F0502020204030204" pitchFamily="34" charset="0"/>
                      </a:endParaRPr>
                    </a:p>
                  </a:txBody>
                  <a:tcPr marL="6350" marR="6350" marT="6350" marB="0" anchor="ctr">
                    <a:solidFill>
                      <a:schemeClr val="accent2">
                        <a:lumMod val="60000"/>
                        <a:lumOff val="40000"/>
                      </a:schemeClr>
                    </a:solidFill>
                  </a:tcPr>
                </a:tc>
                <a:tc>
                  <a:txBody>
                    <a:bodyPr/>
                    <a:lstStyle/>
                    <a:p>
                      <a:pPr algn="ctr" fontAlgn="ctr"/>
                      <a:r>
                        <a:rPr lang="en-US" sz="1400" b="1" u="none" strike="noStrike" dirty="0">
                          <a:effectLst/>
                        </a:rPr>
                        <a:t>2023/24</a:t>
                      </a:r>
                      <a:endParaRPr lang="en-US" sz="1400" b="1" i="0" u="none" strike="noStrike" dirty="0">
                        <a:solidFill>
                          <a:srgbClr val="FFFFFF"/>
                        </a:solidFill>
                        <a:effectLst/>
                        <a:latin typeface="Calibri" panose="020F0502020204030204" pitchFamily="34" charset="0"/>
                      </a:endParaRPr>
                    </a:p>
                  </a:txBody>
                  <a:tcPr marL="6350" marR="6350" marT="6350" marB="0" anchor="ctr">
                    <a:solidFill>
                      <a:schemeClr val="accent2">
                        <a:lumMod val="60000"/>
                        <a:lumOff val="40000"/>
                      </a:schemeClr>
                    </a:solidFill>
                  </a:tcPr>
                </a:tc>
                <a:extLst>
                  <a:ext uri="{0D108BD9-81ED-4DB2-BD59-A6C34878D82A}">
                    <a16:rowId xmlns:a16="http://schemas.microsoft.com/office/drawing/2014/main" val="1433753692"/>
                  </a:ext>
                </a:extLst>
              </a:tr>
              <a:tr h="184150">
                <a:tc>
                  <a:txBody>
                    <a:bodyPr/>
                    <a:lstStyle/>
                    <a:p>
                      <a:pPr algn="l" fontAlgn="b"/>
                      <a:r>
                        <a:rPr lang="en-US" sz="1400" u="none" strike="noStrike" dirty="0">
                          <a:effectLst/>
                        </a:rPr>
                        <a:t>Liberal Arts Allied Health</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543</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583</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491</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486</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dirty="0">
                          <a:effectLst/>
                        </a:rPr>
                        <a:t>539</a:t>
                      </a:r>
                      <a:endParaRPr lang="en-US"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197305171"/>
                  </a:ext>
                </a:extLst>
              </a:tr>
              <a:tr h="184150">
                <a:tc>
                  <a:txBody>
                    <a:bodyPr/>
                    <a:lstStyle/>
                    <a:p>
                      <a:pPr algn="l" fontAlgn="b"/>
                      <a:r>
                        <a:rPr lang="en-US" sz="1400" u="none" strike="noStrike" dirty="0">
                          <a:effectLst/>
                        </a:rPr>
                        <a:t>Business Administration 2.0</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131</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dirty="0">
                          <a:effectLst/>
                        </a:rPr>
                        <a:t>246</a:t>
                      </a:r>
                      <a:endParaRPr lang="en-US"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246079441"/>
                  </a:ext>
                </a:extLst>
              </a:tr>
              <a:tr h="184150">
                <a:tc>
                  <a:txBody>
                    <a:bodyPr/>
                    <a:lstStyle/>
                    <a:p>
                      <a:pPr algn="l" fontAlgn="b"/>
                      <a:r>
                        <a:rPr lang="en-US" sz="1400" u="none" strike="noStrike" dirty="0">
                          <a:effectLst/>
                        </a:rPr>
                        <a:t>Psychology for Transfer</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280</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281</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239</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210</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222</a:t>
                      </a:r>
                      <a:endParaRPr lang="en-US"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76460972"/>
                  </a:ext>
                </a:extLst>
              </a:tr>
              <a:tr h="184150">
                <a:tc>
                  <a:txBody>
                    <a:bodyPr/>
                    <a:lstStyle/>
                    <a:p>
                      <a:pPr algn="l" fontAlgn="b"/>
                      <a:r>
                        <a:rPr lang="en-US" sz="1400" u="none" strike="noStrike">
                          <a:effectLst/>
                        </a:rPr>
                        <a:t>Engineering</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188</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164</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156</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142</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188</a:t>
                      </a:r>
                      <a:endParaRPr lang="en-US"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369050878"/>
                  </a:ext>
                </a:extLst>
              </a:tr>
              <a:tr h="184150">
                <a:tc>
                  <a:txBody>
                    <a:bodyPr/>
                    <a:lstStyle/>
                    <a:p>
                      <a:pPr algn="l" fontAlgn="b"/>
                      <a:r>
                        <a:rPr lang="en-US" sz="1400" u="none" strike="noStrike">
                          <a:effectLst/>
                        </a:rPr>
                        <a:t>Early Care Educ for Transfer</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255</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231</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183</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179</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186</a:t>
                      </a:r>
                      <a:endParaRPr lang="en-US"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758691173"/>
                  </a:ext>
                </a:extLst>
              </a:tr>
              <a:tr h="184150">
                <a:tc>
                  <a:txBody>
                    <a:bodyPr/>
                    <a:lstStyle/>
                    <a:p>
                      <a:pPr algn="l" fontAlgn="b"/>
                      <a:r>
                        <a:rPr lang="en-US" sz="1400" u="none" strike="noStrike" dirty="0">
                          <a:effectLst/>
                        </a:rPr>
                        <a:t>Biology for Transfer</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dirty="0">
                          <a:effectLst/>
                        </a:rPr>
                        <a:t>224</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176</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142</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124</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159</a:t>
                      </a:r>
                      <a:endParaRPr lang="en-US"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51006925"/>
                  </a:ext>
                </a:extLst>
              </a:tr>
              <a:tr h="184150">
                <a:tc>
                  <a:txBody>
                    <a:bodyPr/>
                    <a:lstStyle/>
                    <a:p>
                      <a:pPr algn="l" fontAlgn="b"/>
                      <a:r>
                        <a:rPr lang="en-US" sz="1400" u="none" strike="noStrike">
                          <a:effectLst/>
                        </a:rPr>
                        <a:t>Elementary Teacher Ed</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70</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116</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150</a:t>
                      </a:r>
                      <a:endParaRPr lang="en-US"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365819919"/>
                  </a:ext>
                </a:extLst>
              </a:tr>
              <a:tr h="184150">
                <a:tc>
                  <a:txBody>
                    <a:bodyPr/>
                    <a:lstStyle/>
                    <a:p>
                      <a:pPr algn="l" fontAlgn="b"/>
                      <a:r>
                        <a:rPr lang="en-US" sz="1400" u="none" strike="noStrike">
                          <a:effectLst/>
                        </a:rPr>
                        <a:t>Life Science</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235</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dirty="0">
                          <a:effectLst/>
                        </a:rPr>
                        <a:t>178</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120</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100</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126</a:t>
                      </a:r>
                      <a:endParaRPr lang="en-US"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266317628"/>
                  </a:ext>
                </a:extLst>
              </a:tr>
              <a:tr h="184150">
                <a:tc>
                  <a:txBody>
                    <a:bodyPr/>
                    <a:lstStyle/>
                    <a:p>
                      <a:pPr algn="l" fontAlgn="b"/>
                      <a:r>
                        <a:rPr lang="en-US" sz="1400" u="none" strike="noStrike">
                          <a:effectLst/>
                        </a:rPr>
                        <a:t>Kinesiology for Transfer</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102</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97</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dirty="0">
                          <a:effectLst/>
                        </a:rPr>
                        <a:t>66</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75</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109</a:t>
                      </a:r>
                      <a:endParaRPr lang="en-US"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765730327"/>
                  </a:ext>
                </a:extLst>
              </a:tr>
              <a:tr h="184150">
                <a:tc>
                  <a:txBody>
                    <a:bodyPr/>
                    <a:lstStyle/>
                    <a:p>
                      <a:pPr algn="l" fontAlgn="b"/>
                      <a:r>
                        <a:rPr lang="en-US" sz="1400" u="none" strike="noStrike">
                          <a:effectLst/>
                        </a:rPr>
                        <a:t>Business Administration</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116</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95</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63</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71</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105</a:t>
                      </a:r>
                      <a:endParaRPr lang="en-US"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457271859"/>
                  </a:ext>
                </a:extLst>
              </a:tr>
              <a:tr h="184150">
                <a:tc>
                  <a:txBody>
                    <a:bodyPr/>
                    <a:lstStyle/>
                    <a:p>
                      <a:pPr algn="l" fontAlgn="b"/>
                      <a:r>
                        <a:rPr lang="en-US" sz="1400" u="none" strike="noStrike">
                          <a:effectLst/>
                        </a:rPr>
                        <a:t>Admin of Justice for Transfer</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177</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131</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dirty="0">
                          <a:effectLst/>
                        </a:rPr>
                        <a:t>98</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76</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89</a:t>
                      </a:r>
                      <a:endParaRPr lang="en-US"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191562331"/>
                  </a:ext>
                </a:extLst>
              </a:tr>
              <a:tr h="184150">
                <a:tc>
                  <a:txBody>
                    <a:bodyPr/>
                    <a:lstStyle/>
                    <a:p>
                      <a:pPr algn="l" fontAlgn="b"/>
                      <a:r>
                        <a:rPr lang="en-US" sz="1400" u="none" strike="noStrike">
                          <a:effectLst/>
                        </a:rPr>
                        <a:t>General Business</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236</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139</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56</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74</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88</a:t>
                      </a:r>
                      <a:endParaRPr lang="en-US"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60285035"/>
                  </a:ext>
                </a:extLst>
              </a:tr>
              <a:tr h="184150">
                <a:tc>
                  <a:txBody>
                    <a:bodyPr/>
                    <a:lstStyle/>
                    <a:p>
                      <a:pPr algn="l" fontAlgn="b"/>
                      <a:r>
                        <a:rPr lang="en-US" sz="1400" u="none" strike="noStrike">
                          <a:effectLst/>
                        </a:rPr>
                        <a:t>Early Care Ed &amp; Family Studies</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158</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146</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100</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dirty="0">
                          <a:effectLst/>
                        </a:rPr>
                        <a:t>66</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79</a:t>
                      </a:r>
                      <a:endParaRPr lang="en-US"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837246645"/>
                  </a:ext>
                </a:extLst>
              </a:tr>
              <a:tr h="184150">
                <a:tc>
                  <a:txBody>
                    <a:bodyPr/>
                    <a:lstStyle/>
                    <a:p>
                      <a:pPr algn="l" fontAlgn="b"/>
                      <a:r>
                        <a:rPr lang="en-US" sz="1400" u="none" strike="noStrike">
                          <a:effectLst/>
                        </a:rPr>
                        <a:t>Liberal Arts Communication</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139</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111</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95</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dirty="0">
                          <a:effectLst/>
                        </a:rPr>
                        <a:t>72</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dirty="0">
                          <a:effectLst/>
                        </a:rPr>
                        <a:t>68</a:t>
                      </a:r>
                      <a:endParaRPr lang="en-US"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417310159"/>
                  </a:ext>
                </a:extLst>
              </a:tr>
              <a:tr h="184150">
                <a:tc>
                  <a:txBody>
                    <a:bodyPr/>
                    <a:lstStyle/>
                    <a:p>
                      <a:pPr algn="l" fontAlgn="b"/>
                      <a:r>
                        <a:rPr lang="en-US" sz="1400" u="none" strike="noStrike">
                          <a:effectLst/>
                        </a:rPr>
                        <a:t>Sociology for Transfer</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128</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128</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101</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a:effectLst/>
                        </a:rPr>
                        <a:t>66</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u="none" strike="noStrike" dirty="0">
                          <a:effectLst/>
                        </a:rPr>
                        <a:t>67</a:t>
                      </a:r>
                      <a:endParaRPr lang="en-US"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101191184"/>
                  </a:ext>
                </a:extLst>
              </a:tr>
            </a:tbl>
          </a:graphicData>
        </a:graphic>
      </p:graphicFrame>
      <p:sp>
        <p:nvSpPr>
          <p:cNvPr id="8" name="TextBox 7">
            <a:extLst>
              <a:ext uri="{FF2B5EF4-FFF2-40B4-BE49-F238E27FC236}">
                <a16:creationId xmlns:a16="http://schemas.microsoft.com/office/drawing/2014/main" id="{A0B8D463-389E-7031-445A-44C3036A75B7}"/>
              </a:ext>
            </a:extLst>
          </p:cNvPr>
          <p:cNvSpPr txBox="1"/>
          <p:nvPr/>
        </p:nvSpPr>
        <p:spPr>
          <a:xfrm>
            <a:off x="465438" y="5979561"/>
            <a:ext cx="11010796" cy="307777"/>
          </a:xfrm>
          <a:prstGeom prst="rect">
            <a:avLst/>
          </a:prstGeom>
          <a:noFill/>
        </p:spPr>
        <p:txBody>
          <a:bodyPr wrap="square" rtlCol="0">
            <a:spAutoFit/>
          </a:bodyPr>
          <a:lstStyle/>
          <a:p>
            <a:r>
              <a:rPr lang="en-US" sz="1400" i="1" dirty="0"/>
              <a:t>Source: Taft College Office of Institutional Research and Planning, Majors-Count-2021-AY-1920-to-2324.xls</a:t>
            </a:r>
          </a:p>
        </p:txBody>
      </p:sp>
      <p:sp>
        <p:nvSpPr>
          <p:cNvPr id="9" name="TextBox 8">
            <a:extLst>
              <a:ext uri="{FF2B5EF4-FFF2-40B4-BE49-F238E27FC236}">
                <a16:creationId xmlns:a16="http://schemas.microsoft.com/office/drawing/2014/main" id="{64F8BEBD-370B-AB26-2DDD-8691CBC87D25}"/>
              </a:ext>
            </a:extLst>
          </p:cNvPr>
          <p:cNvSpPr txBox="1"/>
          <p:nvPr/>
        </p:nvSpPr>
        <p:spPr>
          <a:xfrm>
            <a:off x="7268900" y="2227196"/>
            <a:ext cx="4535424" cy="2062103"/>
          </a:xfrm>
          <a:prstGeom prst="rect">
            <a:avLst/>
          </a:prstGeom>
          <a:noFill/>
        </p:spPr>
        <p:txBody>
          <a:bodyPr wrap="square" rtlCol="0">
            <a:spAutoFit/>
          </a:bodyPr>
          <a:lstStyle/>
          <a:p>
            <a:pPr marL="285750" indent="-285750">
              <a:buFont typeface="Arial" panose="020B0604020202020204" pitchFamily="34" charset="0"/>
              <a:buChar char="•"/>
            </a:pPr>
            <a:r>
              <a:rPr lang="en-US" sz="1600" dirty="0"/>
              <a:t>Over the past five years, Liberal Arts for Allied Health has remained the most popular major for Taft College students.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Business Administration 2.0 and Elementary Teacher Ed gained popularity quickly after being introduced</a:t>
            </a:r>
          </a:p>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2038971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5FA67-B285-6B25-F4BA-99E196320300}"/>
              </a:ext>
            </a:extLst>
          </p:cNvPr>
          <p:cNvSpPr>
            <a:spLocks noGrp="1"/>
          </p:cNvSpPr>
          <p:nvPr>
            <p:ph type="title"/>
          </p:nvPr>
        </p:nvSpPr>
        <p:spPr/>
        <p:txBody>
          <a:bodyPr/>
          <a:lstStyle/>
          <a:p>
            <a:r>
              <a:rPr lang="en-US" dirty="0"/>
              <a:t>Location and HS Origins, 2023-2024 </a:t>
            </a:r>
            <a:r>
              <a:rPr lang="en-US" sz="3600" i="1" dirty="0"/>
              <a:t>(excludes </a:t>
            </a:r>
            <a:r>
              <a:rPr lang="en-US" sz="3600" i="1" dirty="0" err="1"/>
              <a:t>Westec</a:t>
            </a:r>
            <a:r>
              <a:rPr lang="en-US" sz="3600" i="1" dirty="0"/>
              <a:t>)</a:t>
            </a:r>
          </a:p>
        </p:txBody>
      </p:sp>
      <p:pic>
        <p:nvPicPr>
          <p:cNvPr id="5" name="Content Placeholder 4">
            <a:extLst>
              <a:ext uri="{FF2B5EF4-FFF2-40B4-BE49-F238E27FC236}">
                <a16:creationId xmlns:a16="http://schemas.microsoft.com/office/drawing/2014/main" id="{F2C90E05-C12D-892E-7EDA-6C1CDBD2B62A}"/>
              </a:ext>
            </a:extLst>
          </p:cNvPr>
          <p:cNvPicPr>
            <a:picLocks noGrp="1" noChangeAspect="1"/>
          </p:cNvPicPr>
          <p:nvPr>
            <p:ph idx="1"/>
          </p:nvPr>
        </p:nvPicPr>
        <p:blipFill>
          <a:blip r:embed="rId2"/>
          <a:stretch>
            <a:fillRect/>
          </a:stretch>
        </p:blipFill>
        <p:spPr>
          <a:xfrm>
            <a:off x="734708" y="1800991"/>
            <a:ext cx="7340780" cy="4150124"/>
          </a:xfrm>
        </p:spPr>
      </p:pic>
      <p:sp>
        <p:nvSpPr>
          <p:cNvPr id="6" name="TextBox 5">
            <a:extLst>
              <a:ext uri="{FF2B5EF4-FFF2-40B4-BE49-F238E27FC236}">
                <a16:creationId xmlns:a16="http://schemas.microsoft.com/office/drawing/2014/main" id="{8082BD12-91B1-DC18-6D24-695DD21F1515}"/>
              </a:ext>
            </a:extLst>
          </p:cNvPr>
          <p:cNvSpPr txBox="1"/>
          <p:nvPr/>
        </p:nvSpPr>
        <p:spPr>
          <a:xfrm>
            <a:off x="8224513" y="1800991"/>
            <a:ext cx="3355942" cy="3046988"/>
          </a:xfrm>
          <a:prstGeom prst="rect">
            <a:avLst/>
          </a:prstGeom>
          <a:noFill/>
        </p:spPr>
        <p:txBody>
          <a:bodyPr wrap="square" rtlCol="0">
            <a:spAutoFit/>
          </a:bodyPr>
          <a:lstStyle/>
          <a:p>
            <a:pPr marL="285750" indent="-285750">
              <a:buFont typeface="Arial" panose="020B0604020202020204" pitchFamily="34" charset="0"/>
              <a:buChar char="•"/>
            </a:pPr>
            <a:r>
              <a:rPr lang="en-US" sz="1600" dirty="0"/>
              <a:t>The preponderance of Taft students are from Bakersfield</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The second largest student group by town is from Taft, followed by Shafter, Wasco and Arvin</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The high school sending the greatest number of students to Taft College is Taft High School, followed by Ridgeview, Stockdale and Shafter high schools</a:t>
            </a:r>
          </a:p>
        </p:txBody>
      </p:sp>
      <p:sp>
        <p:nvSpPr>
          <p:cNvPr id="7" name="TextBox 6">
            <a:extLst>
              <a:ext uri="{FF2B5EF4-FFF2-40B4-BE49-F238E27FC236}">
                <a16:creationId xmlns:a16="http://schemas.microsoft.com/office/drawing/2014/main" id="{C95C0A89-63D1-D003-4DAF-32DCF2A4D6B3}"/>
              </a:ext>
            </a:extLst>
          </p:cNvPr>
          <p:cNvSpPr txBox="1"/>
          <p:nvPr/>
        </p:nvSpPr>
        <p:spPr>
          <a:xfrm>
            <a:off x="465438" y="5979561"/>
            <a:ext cx="6474197" cy="307777"/>
          </a:xfrm>
          <a:prstGeom prst="rect">
            <a:avLst/>
          </a:prstGeom>
          <a:noFill/>
        </p:spPr>
        <p:txBody>
          <a:bodyPr wrap="square" rtlCol="0">
            <a:spAutoFit/>
          </a:bodyPr>
          <a:lstStyle/>
          <a:p>
            <a:r>
              <a:rPr lang="en-US" sz="1400" i="1" dirty="0"/>
              <a:t>Source: Taft College Office of Institutional Research and Planning</a:t>
            </a:r>
          </a:p>
        </p:txBody>
      </p:sp>
    </p:spTree>
    <p:extLst>
      <p:ext uri="{BB962C8B-B14F-4D97-AF65-F5344CB8AC3E}">
        <p14:creationId xmlns:p14="http://schemas.microsoft.com/office/powerpoint/2010/main" val="3714730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F59AE-7AB4-7D6E-65ED-14B2DEF8083A}"/>
              </a:ext>
            </a:extLst>
          </p:cNvPr>
          <p:cNvSpPr>
            <a:spLocks noGrp="1"/>
          </p:cNvSpPr>
          <p:nvPr>
            <p:ph type="title"/>
          </p:nvPr>
        </p:nvSpPr>
        <p:spPr/>
        <p:txBody>
          <a:bodyPr/>
          <a:lstStyle/>
          <a:p>
            <a:r>
              <a:rPr lang="en-US" dirty="0"/>
              <a:t>Enrollment by Zip Code, 2023-2024</a:t>
            </a:r>
          </a:p>
        </p:txBody>
      </p:sp>
      <p:graphicFrame>
        <p:nvGraphicFramePr>
          <p:cNvPr id="5" name="Content Placeholder 4">
            <a:extLst>
              <a:ext uri="{FF2B5EF4-FFF2-40B4-BE49-F238E27FC236}">
                <a16:creationId xmlns:a16="http://schemas.microsoft.com/office/drawing/2014/main" id="{02203910-EDC5-931B-4CF6-68A948B8F319}"/>
              </a:ext>
            </a:extLst>
          </p:cNvPr>
          <p:cNvGraphicFramePr>
            <a:graphicFrameLocks noGrp="1"/>
          </p:cNvGraphicFramePr>
          <p:nvPr>
            <p:ph idx="1"/>
            <p:extLst>
              <p:ext uri="{D42A27DB-BD31-4B8C-83A1-F6EECF244321}">
                <p14:modId xmlns:p14="http://schemas.microsoft.com/office/powerpoint/2010/main" val="1268650812"/>
              </p:ext>
            </p:extLst>
          </p:nvPr>
        </p:nvGraphicFramePr>
        <p:xfrm>
          <a:off x="4941455" y="2026920"/>
          <a:ext cx="6288116" cy="2804160"/>
        </p:xfrm>
        <a:graphic>
          <a:graphicData uri="http://schemas.openxmlformats.org/drawingml/2006/table">
            <a:tbl>
              <a:tblPr firstRow="1" bandRow="1">
                <a:tableStyleId>{5C22544A-7EE6-4342-B048-85BDC9FD1C3A}</a:tableStyleId>
              </a:tblPr>
              <a:tblGrid>
                <a:gridCol w="3144058">
                  <a:extLst>
                    <a:ext uri="{9D8B030D-6E8A-4147-A177-3AD203B41FA5}">
                      <a16:colId xmlns:a16="http://schemas.microsoft.com/office/drawing/2014/main" val="3819965271"/>
                    </a:ext>
                  </a:extLst>
                </a:gridCol>
                <a:gridCol w="3144058">
                  <a:extLst>
                    <a:ext uri="{9D8B030D-6E8A-4147-A177-3AD203B41FA5}">
                      <a16:colId xmlns:a16="http://schemas.microsoft.com/office/drawing/2014/main" val="2579726907"/>
                    </a:ext>
                  </a:extLst>
                </a:gridCol>
              </a:tblGrid>
              <a:tr h="370840">
                <a:tc>
                  <a:txBody>
                    <a:bodyPr/>
                    <a:lstStyle/>
                    <a:p>
                      <a:r>
                        <a:rPr lang="en-US" sz="1600" dirty="0"/>
                        <a:t>Location (based on ZIP code of residence)</a:t>
                      </a:r>
                    </a:p>
                  </a:txBody>
                  <a:tcPr/>
                </a:tc>
                <a:tc>
                  <a:txBody>
                    <a:bodyPr/>
                    <a:lstStyle/>
                    <a:p>
                      <a:pPr algn="ctr"/>
                      <a:r>
                        <a:rPr lang="en-US" sz="1600" dirty="0"/>
                        <a:t> % of Headcount in AY 2023-2024</a:t>
                      </a:r>
                    </a:p>
                  </a:txBody>
                  <a:tcPr/>
                </a:tc>
                <a:extLst>
                  <a:ext uri="{0D108BD9-81ED-4DB2-BD59-A6C34878D82A}">
                    <a16:rowId xmlns:a16="http://schemas.microsoft.com/office/drawing/2014/main" val="1653189165"/>
                  </a:ext>
                </a:extLst>
              </a:tr>
              <a:tr h="370840">
                <a:tc>
                  <a:txBody>
                    <a:bodyPr/>
                    <a:lstStyle/>
                    <a:p>
                      <a:r>
                        <a:rPr lang="en-US" sz="1600" dirty="0"/>
                        <a:t>Bakersfield</a:t>
                      </a:r>
                    </a:p>
                  </a:txBody>
                  <a:tcPr/>
                </a:tc>
                <a:tc>
                  <a:txBody>
                    <a:bodyPr/>
                    <a:lstStyle/>
                    <a:p>
                      <a:pPr algn="ctr"/>
                      <a:r>
                        <a:rPr lang="en-US" sz="1600" dirty="0"/>
                        <a:t>55.0%</a:t>
                      </a:r>
                    </a:p>
                  </a:txBody>
                  <a:tcPr/>
                </a:tc>
                <a:extLst>
                  <a:ext uri="{0D108BD9-81ED-4DB2-BD59-A6C34878D82A}">
                    <a16:rowId xmlns:a16="http://schemas.microsoft.com/office/drawing/2014/main" val="849518758"/>
                  </a:ext>
                </a:extLst>
              </a:tr>
              <a:tr h="370840">
                <a:tc>
                  <a:txBody>
                    <a:bodyPr/>
                    <a:lstStyle/>
                    <a:p>
                      <a:r>
                        <a:rPr lang="en-US" sz="1600" dirty="0"/>
                        <a:t>Taft</a:t>
                      </a:r>
                    </a:p>
                  </a:txBody>
                  <a:tcPr/>
                </a:tc>
                <a:tc>
                  <a:txBody>
                    <a:bodyPr/>
                    <a:lstStyle/>
                    <a:p>
                      <a:pPr algn="ctr"/>
                      <a:r>
                        <a:rPr lang="en-US" sz="1600" dirty="0"/>
                        <a:t>19.8%</a:t>
                      </a:r>
                    </a:p>
                  </a:txBody>
                  <a:tcPr/>
                </a:tc>
                <a:extLst>
                  <a:ext uri="{0D108BD9-81ED-4DB2-BD59-A6C34878D82A}">
                    <a16:rowId xmlns:a16="http://schemas.microsoft.com/office/drawing/2014/main" val="714808630"/>
                  </a:ext>
                </a:extLst>
              </a:tr>
              <a:tr h="370840">
                <a:tc>
                  <a:txBody>
                    <a:bodyPr/>
                    <a:lstStyle/>
                    <a:p>
                      <a:r>
                        <a:rPr lang="en-US" sz="1600" dirty="0"/>
                        <a:t>17 other regional towns</a:t>
                      </a:r>
                    </a:p>
                  </a:txBody>
                  <a:tcPr/>
                </a:tc>
                <a:tc>
                  <a:txBody>
                    <a:bodyPr/>
                    <a:lstStyle/>
                    <a:p>
                      <a:pPr algn="ctr"/>
                      <a:r>
                        <a:rPr lang="en-US" sz="1600" dirty="0"/>
                        <a:t>17.1%</a:t>
                      </a:r>
                    </a:p>
                  </a:txBody>
                  <a:tcPr/>
                </a:tc>
                <a:extLst>
                  <a:ext uri="{0D108BD9-81ED-4DB2-BD59-A6C34878D82A}">
                    <a16:rowId xmlns:a16="http://schemas.microsoft.com/office/drawing/2014/main" val="3443452046"/>
                  </a:ext>
                </a:extLst>
              </a:tr>
              <a:tr h="370840">
                <a:tc>
                  <a:txBody>
                    <a:bodyPr/>
                    <a:lstStyle/>
                    <a:p>
                      <a:r>
                        <a:rPr lang="en-US" sz="1600" dirty="0"/>
                        <a:t>Other California</a:t>
                      </a:r>
                    </a:p>
                  </a:txBody>
                  <a:tcPr/>
                </a:tc>
                <a:tc>
                  <a:txBody>
                    <a:bodyPr/>
                    <a:lstStyle/>
                    <a:p>
                      <a:pPr algn="ctr"/>
                      <a:r>
                        <a:rPr lang="en-US" sz="1600" dirty="0"/>
                        <a:t>6.0%</a:t>
                      </a:r>
                    </a:p>
                  </a:txBody>
                  <a:tcPr/>
                </a:tc>
                <a:extLst>
                  <a:ext uri="{0D108BD9-81ED-4DB2-BD59-A6C34878D82A}">
                    <a16:rowId xmlns:a16="http://schemas.microsoft.com/office/drawing/2014/main" val="3514304078"/>
                  </a:ext>
                </a:extLst>
              </a:tr>
              <a:tr h="370840">
                <a:tc>
                  <a:txBody>
                    <a:bodyPr/>
                    <a:lstStyle/>
                    <a:p>
                      <a:r>
                        <a:rPr lang="en-US" sz="1600" dirty="0"/>
                        <a:t>Out of State</a:t>
                      </a:r>
                    </a:p>
                  </a:txBody>
                  <a:tcPr/>
                </a:tc>
                <a:tc>
                  <a:txBody>
                    <a:bodyPr/>
                    <a:lstStyle/>
                    <a:p>
                      <a:pPr algn="ctr"/>
                      <a:r>
                        <a:rPr lang="en-US" sz="1600" dirty="0"/>
                        <a:t>1.6%</a:t>
                      </a:r>
                    </a:p>
                  </a:txBody>
                  <a:tcPr/>
                </a:tc>
                <a:extLst>
                  <a:ext uri="{0D108BD9-81ED-4DB2-BD59-A6C34878D82A}">
                    <a16:rowId xmlns:a16="http://schemas.microsoft.com/office/drawing/2014/main" val="1056917560"/>
                  </a:ext>
                </a:extLst>
              </a:tr>
              <a:tr h="370840">
                <a:tc>
                  <a:txBody>
                    <a:bodyPr/>
                    <a:lstStyle/>
                    <a:p>
                      <a:r>
                        <a:rPr lang="en-US" sz="1600" dirty="0"/>
                        <a:t>Unknown</a:t>
                      </a:r>
                    </a:p>
                  </a:txBody>
                  <a:tcPr/>
                </a:tc>
                <a:tc>
                  <a:txBody>
                    <a:bodyPr/>
                    <a:lstStyle/>
                    <a:p>
                      <a:pPr algn="ctr"/>
                      <a:r>
                        <a:rPr lang="en-US" sz="1600" dirty="0"/>
                        <a:t>0.4%</a:t>
                      </a:r>
                    </a:p>
                  </a:txBody>
                  <a:tcPr/>
                </a:tc>
                <a:extLst>
                  <a:ext uri="{0D108BD9-81ED-4DB2-BD59-A6C34878D82A}">
                    <a16:rowId xmlns:a16="http://schemas.microsoft.com/office/drawing/2014/main" val="1446286058"/>
                  </a:ext>
                </a:extLst>
              </a:tr>
            </a:tbl>
          </a:graphicData>
        </a:graphic>
      </p:graphicFrame>
      <p:sp>
        <p:nvSpPr>
          <p:cNvPr id="6" name="TextBox 5">
            <a:extLst>
              <a:ext uri="{FF2B5EF4-FFF2-40B4-BE49-F238E27FC236}">
                <a16:creationId xmlns:a16="http://schemas.microsoft.com/office/drawing/2014/main" id="{15235F9E-FB42-4B1B-4B7F-1448BD604F2E}"/>
              </a:ext>
            </a:extLst>
          </p:cNvPr>
          <p:cNvSpPr txBox="1"/>
          <p:nvPr/>
        </p:nvSpPr>
        <p:spPr>
          <a:xfrm>
            <a:off x="4941456" y="4975629"/>
            <a:ext cx="7047344" cy="523220"/>
          </a:xfrm>
          <a:prstGeom prst="rect">
            <a:avLst/>
          </a:prstGeom>
          <a:noFill/>
        </p:spPr>
        <p:txBody>
          <a:bodyPr wrap="square" rtlCol="0">
            <a:spAutoFit/>
          </a:bodyPr>
          <a:lstStyle/>
          <a:p>
            <a:r>
              <a:rPr lang="en-US" sz="1400" i="1" dirty="0"/>
              <a:t>Source: Taft College Office of Institutional Research and Planning, Location&amp;Modality_Final+1.xls</a:t>
            </a:r>
            <a:endParaRPr lang="en-US" sz="1400" dirty="0"/>
          </a:p>
        </p:txBody>
      </p:sp>
      <p:sp>
        <p:nvSpPr>
          <p:cNvPr id="8" name="TextBox 7">
            <a:extLst>
              <a:ext uri="{FF2B5EF4-FFF2-40B4-BE49-F238E27FC236}">
                <a16:creationId xmlns:a16="http://schemas.microsoft.com/office/drawing/2014/main" id="{FE2ACA08-7DD7-1E81-59D5-043C1B0FB814}"/>
              </a:ext>
            </a:extLst>
          </p:cNvPr>
          <p:cNvSpPr txBox="1"/>
          <p:nvPr/>
        </p:nvSpPr>
        <p:spPr>
          <a:xfrm>
            <a:off x="629392" y="1855189"/>
            <a:ext cx="3833091" cy="4031873"/>
          </a:xfrm>
          <a:prstGeom prst="rect">
            <a:avLst/>
          </a:prstGeom>
          <a:noFill/>
        </p:spPr>
        <p:txBody>
          <a:bodyPr wrap="square" rtlCol="0">
            <a:spAutoFit/>
          </a:bodyPr>
          <a:lstStyle/>
          <a:p>
            <a:pPr marL="285750" indent="-285750">
              <a:buFont typeface="Arial" panose="020B0604020202020204" pitchFamily="34" charset="0"/>
              <a:buChar char="•"/>
            </a:pPr>
            <a:r>
              <a:rPr lang="en-US" sz="1600" dirty="0"/>
              <a:t>Over half of Taft College students (excluding </a:t>
            </a:r>
            <a:r>
              <a:rPr lang="en-US" sz="1600" dirty="0" err="1"/>
              <a:t>Westec</a:t>
            </a:r>
            <a:r>
              <a:rPr lang="en-US" sz="1600" dirty="0"/>
              <a:t>) have residential ZIP codes in Bakersfield – this proportion has decreased; in recent years it was 60-61%</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One-fifth of Taft College students live in Taft – this proportion has been stable over the past few years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Nearly another fifth of students are from regional towns, including Shafter (3.5%), Lompoc (2.7%), Wasco (1.8%), Arvin (1.5%), Santa Maria (1.4%) and Lamont (1.2%)</a:t>
            </a:r>
          </a:p>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341215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EBCF8-FA20-A006-89B8-624789DFD404}"/>
              </a:ext>
            </a:extLst>
          </p:cNvPr>
          <p:cNvSpPr>
            <a:spLocks noGrp="1"/>
          </p:cNvSpPr>
          <p:nvPr>
            <p:ph type="title"/>
          </p:nvPr>
        </p:nvSpPr>
        <p:spPr/>
        <p:txBody>
          <a:bodyPr/>
          <a:lstStyle/>
          <a:p>
            <a:r>
              <a:rPr lang="en-US" dirty="0"/>
              <a:t>Local Community College Choices</a:t>
            </a:r>
          </a:p>
        </p:txBody>
      </p:sp>
      <p:sp>
        <p:nvSpPr>
          <p:cNvPr id="3" name="Content Placeholder 2">
            <a:extLst>
              <a:ext uri="{FF2B5EF4-FFF2-40B4-BE49-F238E27FC236}">
                <a16:creationId xmlns:a16="http://schemas.microsoft.com/office/drawing/2014/main" id="{CAD68718-D99C-0C55-1859-401BA6A4C054}"/>
              </a:ext>
            </a:extLst>
          </p:cNvPr>
          <p:cNvSpPr>
            <a:spLocks noGrp="1"/>
          </p:cNvSpPr>
          <p:nvPr>
            <p:ph idx="1"/>
          </p:nvPr>
        </p:nvSpPr>
        <p:spPr>
          <a:xfrm>
            <a:off x="1349829" y="1886856"/>
            <a:ext cx="9561326" cy="3982237"/>
          </a:xfrm>
        </p:spPr>
        <p:txBody>
          <a:bodyPr>
            <a:normAutofit/>
          </a:bodyPr>
          <a:lstStyle/>
          <a:p>
            <a:r>
              <a:rPr lang="en-US" sz="1800" dirty="0"/>
              <a:t>In Fall 2023, there were 772 students enrolled in California Community Colleges with residential ZIP codes in Taft, Maricopa and McKittrick. Which community college did they chose to attend?</a:t>
            </a:r>
          </a:p>
          <a:p>
            <a:pPr marL="457200" indent="-457200">
              <a:buFont typeface="+mj-lt"/>
              <a:buAutoNum type="arabicPeriod"/>
            </a:pPr>
            <a:r>
              <a:rPr lang="en-US" sz="1800" dirty="0"/>
              <a:t>598 Taft College</a:t>
            </a:r>
          </a:p>
          <a:p>
            <a:pPr marL="457200" indent="-457200">
              <a:buFont typeface="+mj-lt"/>
              <a:buAutoNum type="arabicPeriod"/>
            </a:pPr>
            <a:r>
              <a:rPr lang="en-US" sz="1800" dirty="0"/>
              <a:t>101 Bakersfield College</a:t>
            </a:r>
          </a:p>
          <a:p>
            <a:pPr marL="457200" indent="-457200">
              <a:buFont typeface="+mj-lt"/>
              <a:buAutoNum type="arabicPeriod"/>
            </a:pPr>
            <a:r>
              <a:rPr lang="en-US" sz="1800" dirty="0"/>
              <a:t>16 Cerro </a:t>
            </a:r>
            <a:r>
              <a:rPr lang="en-US" sz="1800" dirty="0" err="1"/>
              <a:t>Coso</a:t>
            </a:r>
            <a:r>
              <a:rPr lang="en-US" sz="1800" dirty="0"/>
              <a:t> College</a:t>
            </a:r>
          </a:p>
          <a:p>
            <a:pPr marL="457200" indent="-457200">
              <a:buFont typeface="+mj-lt"/>
              <a:buAutoNum type="arabicPeriod"/>
            </a:pPr>
            <a:r>
              <a:rPr lang="en-US" sz="1800" dirty="0"/>
              <a:t>8 Porterville College</a:t>
            </a:r>
          </a:p>
          <a:p>
            <a:pPr marL="457200" indent="-457200">
              <a:buFont typeface="+mj-lt"/>
              <a:buAutoNum type="arabicPeriod"/>
            </a:pPr>
            <a:r>
              <a:rPr lang="en-US" sz="1800" dirty="0"/>
              <a:t>6 Santiago Canyon College</a:t>
            </a:r>
          </a:p>
          <a:p>
            <a:pPr marL="0" indent="0">
              <a:buNone/>
            </a:pPr>
            <a:r>
              <a:rPr lang="en-US" sz="1800" dirty="0"/>
              <a:t>The majority of local students who attend community college are choosing Taft College </a:t>
            </a:r>
          </a:p>
          <a:p>
            <a:pPr marL="0" indent="0">
              <a:buNone/>
            </a:pPr>
            <a:r>
              <a:rPr lang="en-US" sz="1800" i="1" dirty="0"/>
              <a:t>(Note: this includes </a:t>
            </a:r>
            <a:r>
              <a:rPr lang="en-US" sz="1800" i="1" dirty="0" err="1"/>
              <a:t>Westec</a:t>
            </a:r>
            <a:r>
              <a:rPr lang="en-US" sz="1800" i="1" dirty="0"/>
              <a:t> students)</a:t>
            </a:r>
          </a:p>
          <a:p>
            <a:endParaRPr lang="en-US" sz="1800" dirty="0"/>
          </a:p>
        </p:txBody>
      </p:sp>
      <p:sp>
        <p:nvSpPr>
          <p:cNvPr id="4" name="TextBox 3">
            <a:extLst>
              <a:ext uri="{FF2B5EF4-FFF2-40B4-BE49-F238E27FC236}">
                <a16:creationId xmlns:a16="http://schemas.microsoft.com/office/drawing/2014/main" id="{80795570-138C-193F-7D85-33661F80F1A1}"/>
              </a:ext>
            </a:extLst>
          </p:cNvPr>
          <p:cNvSpPr txBox="1"/>
          <p:nvPr/>
        </p:nvSpPr>
        <p:spPr>
          <a:xfrm>
            <a:off x="390418" y="5722706"/>
            <a:ext cx="10921429" cy="307777"/>
          </a:xfrm>
          <a:prstGeom prst="rect">
            <a:avLst/>
          </a:prstGeom>
          <a:noFill/>
        </p:spPr>
        <p:txBody>
          <a:bodyPr wrap="square" rtlCol="0">
            <a:spAutoFit/>
          </a:bodyPr>
          <a:lstStyle/>
          <a:p>
            <a:r>
              <a:rPr lang="en-US" sz="1400" i="1" dirty="0"/>
              <a:t>Source: CCCCO </a:t>
            </a:r>
            <a:r>
              <a:rPr lang="en-US" sz="1400" i="1" dirty="0">
                <a:hlinkClick r:id="rId3">
                  <a:extLst>
                    <a:ext uri="{A12FA001-AC4F-418D-AE19-62706E023703}">
                      <ahyp:hlinkClr xmlns:ahyp="http://schemas.microsoft.com/office/drawing/2018/hyperlinkcolor" val="tx"/>
                    </a:ext>
                  </a:extLst>
                </a:hlinkClick>
              </a:rPr>
              <a:t>Fall 2023 ZIP Code by College</a:t>
            </a:r>
            <a:endParaRPr lang="en-US" sz="1400" i="1" dirty="0"/>
          </a:p>
        </p:txBody>
      </p:sp>
    </p:spTree>
    <p:extLst>
      <p:ext uri="{BB962C8B-B14F-4D97-AF65-F5344CB8AC3E}">
        <p14:creationId xmlns:p14="http://schemas.microsoft.com/office/powerpoint/2010/main" val="680334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3AA64-C496-49A5-E0F4-13854C64E673}"/>
              </a:ext>
            </a:extLst>
          </p:cNvPr>
          <p:cNvSpPr>
            <a:spLocks noGrp="1"/>
          </p:cNvSpPr>
          <p:nvPr>
            <p:ph type="title"/>
          </p:nvPr>
        </p:nvSpPr>
        <p:spPr/>
        <p:txBody>
          <a:bodyPr/>
          <a:lstStyle/>
          <a:p>
            <a:r>
              <a:rPr lang="en-US" dirty="0"/>
              <a:t>Session Agenda</a:t>
            </a:r>
          </a:p>
        </p:txBody>
      </p:sp>
      <p:sp>
        <p:nvSpPr>
          <p:cNvPr id="3" name="Content Placeholder 2">
            <a:extLst>
              <a:ext uri="{FF2B5EF4-FFF2-40B4-BE49-F238E27FC236}">
                <a16:creationId xmlns:a16="http://schemas.microsoft.com/office/drawing/2014/main" id="{1CB8122B-DE85-BAD3-7C5E-7BF2ADB7A08E}"/>
              </a:ext>
            </a:extLst>
          </p:cNvPr>
          <p:cNvSpPr>
            <a:spLocks noGrp="1"/>
          </p:cNvSpPr>
          <p:nvPr>
            <p:ph idx="1"/>
          </p:nvPr>
        </p:nvSpPr>
        <p:spPr>
          <a:xfrm>
            <a:off x="1097280" y="1845734"/>
            <a:ext cx="10436352" cy="4433146"/>
          </a:xfrm>
        </p:spPr>
        <p:txBody>
          <a:bodyPr>
            <a:noAutofit/>
          </a:bodyPr>
          <a:lstStyle/>
          <a:p>
            <a:pPr>
              <a:lnSpc>
                <a:spcPct val="150000"/>
              </a:lnSpc>
              <a:buFont typeface="Wingdings" pitchFamily="2" charset="2"/>
              <a:buChar char="Ø"/>
            </a:pPr>
            <a:r>
              <a:rPr lang="en-US" sz="2400" dirty="0"/>
              <a:t> College Update</a:t>
            </a:r>
          </a:p>
          <a:p>
            <a:pPr>
              <a:lnSpc>
                <a:spcPct val="150000"/>
              </a:lnSpc>
              <a:buFont typeface="Wingdings" pitchFamily="2" charset="2"/>
              <a:buChar char="Ø"/>
            </a:pPr>
            <a:r>
              <a:rPr lang="en-US" sz="2400" dirty="0"/>
              <a:t> Project Update</a:t>
            </a:r>
          </a:p>
          <a:p>
            <a:pPr>
              <a:lnSpc>
                <a:spcPct val="150000"/>
              </a:lnSpc>
              <a:buFont typeface="Wingdings" pitchFamily="2" charset="2"/>
              <a:buChar char="Ø"/>
            </a:pPr>
            <a:r>
              <a:rPr lang="en-US" sz="2400" dirty="0"/>
              <a:t> Internal Data and Trends; Student Outcomes; Student Success Metrics</a:t>
            </a:r>
          </a:p>
          <a:p>
            <a:pPr>
              <a:lnSpc>
                <a:spcPct val="150000"/>
              </a:lnSpc>
              <a:buFont typeface="Wingdings" pitchFamily="2" charset="2"/>
              <a:buChar char="Ø"/>
            </a:pPr>
            <a:r>
              <a:rPr lang="en-US" sz="2400" dirty="0"/>
              <a:t> Listening Session Themes</a:t>
            </a:r>
          </a:p>
          <a:p>
            <a:pPr>
              <a:lnSpc>
                <a:spcPct val="150000"/>
              </a:lnSpc>
              <a:buFont typeface="Wingdings" pitchFamily="2" charset="2"/>
              <a:buChar char="Ø"/>
            </a:pPr>
            <a:r>
              <a:rPr lang="en-US" sz="2400" dirty="0"/>
              <a:t> Taft College Challenges and Opportunities</a:t>
            </a:r>
          </a:p>
          <a:p>
            <a:pPr>
              <a:lnSpc>
                <a:spcPct val="150000"/>
              </a:lnSpc>
              <a:buFont typeface="Wingdings" pitchFamily="2" charset="2"/>
              <a:buChar char="Ø"/>
            </a:pPr>
            <a:r>
              <a:rPr lang="en-US" sz="2400" dirty="0"/>
              <a:t> Next Steps and Closing Remarks</a:t>
            </a:r>
          </a:p>
          <a:p>
            <a:pPr marL="0" indent="0">
              <a:lnSpc>
                <a:spcPct val="150000"/>
              </a:lnSpc>
              <a:buNone/>
            </a:pPr>
            <a:br>
              <a:rPr lang="en-US" sz="2400" dirty="0"/>
            </a:br>
            <a:endParaRPr lang="en-US" sz="2400" dirty="0"/>
          </a:p>
          <a:p>
            <a:pPr>
              <a:lnSpc>
                <a:spcPct val="150000"/>
              </a:lnSpc>
              <a:buFont typeface="Wingdings" pitchFamily="2" charset="2"/>
              <a:buChar char="Ø"/>
            </a:pPr>
            <a:endParaRPr lang="en-US" sz="2400" dirty="0"/>
          </a:p>
        </p:txBody>
      </p:sp>
    </p:spTree>
    <p:extLst>
      <p:ext uri="{BB962C8B-B14F-4D97-AF65-F5344CB8AC3E}">
        <p14:creationId xmlns:p14="http://schemas.microsoft.com/office/powerpoint/2010/main" val="488875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1D455-DDC1-5459-8CAC-7ED83C2B8E4C}"/>
              </a:ext>
            </a:extLst>
          </p:cNvPr>
          <p:cNvSpPr>
            <a:spLocks noGrp="1"/>
          </p:cNvSpPr>
          <p:nvPr>
            <p:ph type="title"/>
          </p:nvPr>
        </p:nvSpPr>
        <p:spPr/>
        <p:txBody>
          <a:bodyPr/>
          <a:lstStyle/>
          <a:p>
            <a:r>
              <a:rPr lang="en-US" dirty="0"/>
              <a:t>Thoughts?</a:t>
            </a:r>
          </a:p>
        </p:txBody>
      </p:sp>
      <p:pic>
        <p:nvPicPr>
          <p:cNvPr id="5" name="Content Placeholder 4">
            <a:extLst>
              <a:ext uri="{FF2B5EF4-FFF2-40B4-BE49-F238E27FC236}">
                <a16:creationId xmlns:a16="http://schemas.microsoft.com/office/drawing/2014/main" id="{A93C28C7-1009-BC13-1161-E980E1A274B1}"/>
              </a:ext>
            </a:extLst>
          </p:cNvPr>
          <p:cNvPicPr>
            <a:picLocks noGrp="1" noChangeAspect="1"/>
          </p:cNvPicPr>
          <p:nvPr>
            <p:ph idx="1"/>
          </p:nvPr>
        </p:nvPicPr>
        <p:blipFill>
          <a:blip r:embed="rId3"/>
          <a:stretch>
            <a:fillRect/>
          </a:stretch>
        </p:blipFill>
        <p:spPr>
          <a:xfrm>
            <a:off x="4602469" y="1846263"/>
            <a:ext cx="3047387" cy="4022725"/>
          </a:xfrm>
        </p:spPr>
      </p:pic>
    </p:spTree>
    <p:extLst>
      <p:ext uri="{BB962C8B-B14F-4D97-AF65-F5344CB8AC3E}">
        <p14:creationId xmlns:p14="http://schemas.microsoft.com/office/powerpoint/2010/main" val="34083704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F7403-F8B5-9D7A-ED7F-C8A158EFA821}"/>
              </a:ext>
            </a:extLst>
          </p:cNvPr>
          <p:cNvSpPr>
            <a:spLocks noGrp="1"/>
          </p:cNvSpPr>
          <p:nvPr>
            <p:ph type="ctrTitle"/>
          </p:nvPr>
        </p:nvSpPr>
        <p:spPr/>
        <p:txBody>
          <a:bodyPr/>
          <a:lstStyle/>
          <a:p>
            <a:r>
              <a:rPr lang="en-US" dirty="0">
                <a:solidFill>
                  <a:srgbClr val="EBAB21"/>
                </a:solidFill>
              </a:rPr>
              <a:t>Student Outcomes</a:t>
            </a:r>
          </a:p>
        </p:txBody>
      </p:sp>
      <p:sp>
        <p:nvSpPr>
          <p:cNvPr id="3" name="Subtitle 2">
            <a:extLst>
              <a:ext uri="{FF2B5EF4-FFF2-40B4-BE49-F238E27FC236}">
                <a16:creationId xmlns:a16="http://schemas.microsoft.com/office/drawing/2014/main" id="{25D58C65-B85E-E9BE-C035-F449B73CAB77}"/>
              </a:ext>
            </a:extLst>
          </p:cNvPr>
          <p:cNvSpPr>
            <a:spLocks noGrp="1"/>
          </p:cNvSpPr>
          <p:nvPr>
            <p:ph type="subTitle" idx="1"/>
          </p:nvPr>
        </p:nvSpPr>
        <p:spPr/>
        <p:txBody>
          <a:bodyPr/>
          <a:lstStyle/>
          <a:p>
            <a:r>
              <a:rPr lang="en-US" dirty="0"/>
              <a:t>Awards, transfer, career, </a:t>
            </a:r>
            <a:r>
              <a:rPr lang="en-US" dirty="0" err="1"/>
              <a:t>cccco</a:t>
            </a:r>
            <a:r>
              <a:rPr lang="en-US" dirty="0"/>
              <a:t> student success metrics</a:t>
            </a:r>
          </a:p>
        </p:txBody>
      </p:sp>
    </p:spTree>
    <p:extLst>
      <p:ext uri="{BB962C8B-B14F-4D97-AF65-F5344CB8AC3E}">
        <p14:creationId xmlns:p14="http://schemas.microsoft.com/office/powerpoint/2010/main" val="37374292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65CC9-6646-54EE-40CB-B55EEB043EAA}"/>
              </a:ext>
            </a:extLst>
          </p:cNvPr>
          <p:cNvSpPr>
            <a:spLocks noGrp="1"/>
          </p:cNvSpPr>
          <p:nvPr>
            <p:ph type="title"/>
          </p:nvPr>
        </p:nvSpPr>
        <p:spPr/>
        <p:txBody>
          <a:bodyPr/>
          <a:lstStyle/>
          <a:p>
            <a:r>
              <a:rPr lang="en-US" dirty="0"/>
              <a:t>Total Awards</a:t>
            </a:r>
          </a:p>
        </p:txBody>
      </p:sp>
      <p:pic>
        <p:nvPicPr>
          <p:cNvPr id="5" name="Content Placeholder 4">
            <a:extLst>
              <a:ext uri="{FF2B5EF4-FFF2-40B4-BE49-F238E27FC236}">
                <a16:creationId xmlns:a16="http://schemas.microsoft.com/office/drawing/2014/main" id="{7033698A-E037-BEE3-FC89-D31A9DF75391}"/>
              </a:ext>
            </a:extLst>
          </p:cNvPr>
          <p:cNvPicPr>
            <a:picLocks noGrp="1" noChangeAspect="1"/>
          </p:cNvPicPr>
          <p:nvPr>
            <p:ph idx="1"/>
          </p:nvPr>
        </p:nvPicPr>
        <p:blipFill>
          <a:blip r:embed="rId3"/>
          <a:stretch>
            <a:fillRect/>
          </a:stretch>
        </p:blipFill>
        <p:spPr>
          <a:xfrm>
            <a:off x="429988" y="1866811"/>
            <a:ext cx="7344332" cy="4022725"/>
          </a:xfrm>
        </p:spPr>
      </p:pic>
      <p:sp>
        <p:nvSpPr>
          <p:cNvPr id="6" name="TextBox 5">
            <a:extLst>
              <a:ext uri="{FF2B5EF4-FFF2-40B4-BE49-F238E27FC236}">
                <a16:creationId xmlns:a16="http://schemas.microsoft.com/office/drawing/2014/main" id="{0BB544CB-E1A1-91B1-8762-22CC6085AAB2}"/>
              </a:ext>
            </a:extLst>
          </p:cNvPr>
          <p:cNvSpPr txBox="1"/>
          <p:nvPr/>
        </p:nvSpPr>
        <p:spPr>
          <a:xfrm>
            <a:off x="465438" y="5979561"/>
            <a:ext cx="6474197" cy="307777"/>
          </a:xfrm>
          <a:prstGeom prst="rect">
            <a:avLst/>
          </a:prstGeom>
          <a:noFill/>
        </p:spPr>
        <p:txBody>
          <a:bodyPr wrap="square" rtlCol="0">
            <a:spAutoFit/>
          </a:bodyPr>
          <a:lstStyle/>
          <a:p>
            <a:r>
              <a:rPr lang="en-US" sz="1400" i="1" dirty="0"/>
              <a:t>Source: Taft College Office of Institutional Research and Planning</a:t>
            </a:r>
          </a:p>
        </p:txBody>
      </p:sp>
      <p:sp>
        <p:nvSpPr>
          <p:cNvPr id="7" name="TextBox 6">
            <a:extLst>
              <a:ext uri="{FF2B5EF4-FFF2-40B4-BE49-F238E27FC236}">
                <a16:creationId xmlns:a16="http://schemas.microsoft.com/office/drawing/2014/main" id="{48F8F575-4871-BE10-96A5-2EEB74EAF166}"/>
              </a:ext>
            </a:extLst>
          </p:cNvPr>
          <p:cNvSpPr txBox="1"/>
          <p:nvPr/>
        </p:nvSpPr>
        <p:spPr>
          <a:xfrm>
            <a:off x="7968504" y="1985347"/>
            <a:ext cx="3758057" cy="4031873"/>
          </a:xfrm>
          <a:prstGeom prst="rect">
            <a:avLst/>
          </a:prstGeom>
          <a:noFill/>
        </p:spPr>
        <p:txBody>
          <a:bodyPr wrap="square" rtlCol="0">
            <a:spAutoFit/>
          </a:bodyPr>
          <a:lstStyle/>
          <a:p>
            <a:pPr marL="285750" indent="-285750">
              <a:buFont typeface="Arial" panose="020B0604020202020204" pitchFamily="34" charset="0"/>
              <a:buChar char="•"/>
            </a:pPr>
            <a:r>
              <a:rPr lang="en-US" sz="1600" dirty="0"/>
              <a:t>In 2022-2023, 777 were awarded (to date)</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Taft College has awarded between 665 and 852 degrees and certificates annually over the past 7 years, with the lowest annual number during the Covid-19 Pandemic</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The majority of awards are Associate degrees, and Associate degrees for Transfer</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The number of certificates (non-local) awarded increased notably in 2022-23</a:t>
            </a:r>
          </a:p>
          <a:p>
            <a:endParaRPr lang="en-US" sz="1600" dirty="0"/>
          </a:p>
        </p:txBody>
      </p:sp>
      <p:sp>
        <p:nvSpPr>
          <p:cNvPr id="8" name="Oval 7">
            <a:extLst>
              <a:ext uri="{FF2B5EF4-FFF2-40B4-BE49-F238E27FC236}">
                <a16:creationId xmlns:a16="http://schemas.microsoft.com/office/drawing/2014/main" id="{07122A59-8C44-82E3-45B1-107562F064B4}"/>
              </a:ext>
            </a:extLst>
          </p:cNvPr>
          <p:cNvSpPr/>
          <p:nvPr/>
        </p:nvSpPr>
        <p:spPr>
          <a:xfrm>
            <a:off x="7287768" y="4709160"/>
            <a:ext cx="486552" cy="310896"/>
          </a:xfrm>
          <a:prstGeom prst="ellipse">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84395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90091-280F-8023-171E-A34A4543C3BE}"/>
              </a:ext>
            </a:extLst>
          </p:cNvPr>
          <p:cNvSpPr>
            <a:spLocks noGrp="1"/>
          </p:cNvSpPr>
          <p:nvPr>
            <p:ph type="title"/>
          </p:nvPr>
        </p:nvSpPr>
        <p:spPr/>
        <p:txBody>
          <a:bodyPr/>
          <a:lstStyle/>
          <a:p>
            <a:r>
              <a:rPr lang="en-US" dirty="0"/>
              <a:t>Unduplicated Student Awards</a:t>
            </a:r>
          </a:p>
        </p:txBody>
      </p:sp>
      <p:pic>
        <p:nvPicPr>
          <p:cNvPr id="5" name="Content Placeholder 4">
            <a:extLst>
              <a:ext uri="{FF2B5EF4-FFF2-40B4-BE49-F238E27FC236}">
                <a16:creationId xmlns:a16="http://schemas.microsoft.com/office/drawing/2014/main" id="{1A10739C-58C0-E72C-FAFD-282C0E02A345}"/>
              </a:ext>
            </a:extLst>
          </p:cNvPr>
          <p:cNvPicPr>
            <a:picLocks noGrp="1" noChangeAspect="1"/>
          </p:cNvPicPr>
          <p:nvPr>
            <p:ph idx="1"/>
          </p:nvPr>
        </p:nvPicPr>
        <p:blipFill>
          <a:blip r:embed="rId2"/>
          <a:stretch>
            <a:fillRect/>
          </a:stretch>
        </p:blipFill>
        <p:spPr>
          <a:xfrm>
            <a:off x="4345968" y="1897634"/>
            <a:ext cx="7527813" cy="4134710"/>
          </a:xfrm>
        </p:spPr>
      </p:pic>
      <p:sp>
        <p:nvSpPr>
          <p:cNvPr id="6" name="TextBox 5">
            <a:extLst>
              <a:ext uri="{FF2B5EF4-FFF2-40B4-BE49-F238E27FC236}">
                <a16:creationId xmlns:a16="http://schemas.microsoft.com/office/drawing/2014/main" id="{B34C1439-9D85-7CC9-A250-2CD36D65EC62}"/>
              </a:ext>
            </a:extLst>
          </p:cNvPr>
          <p:cNvSpPr txBox="1"/>
          <p:nvPr/>
        </p:nvSpPr>
        <p:spPr>
          <a:xfrm>
            <a:off x="641237" y="1897634"/>
            <a:ext cx="3411020" cy="4031873"/>
          </a:xfrm>
          <a:prstGeom prst="rect">
            <a:avLst/>
          </a:prstGeom>
          <a:noFill/>
        </p:spPr>
        <p:txBody>
          <a:bodyPr wrap="square" rtlCol="0">
            <a:spAutoFit/>
          </a:bodyPr>
          <a:lstStyle/>
          <a:p>
            <a:pPr marL="285750" indent="-285750">
              <a:buFont typeface="Arial" panose="020B0604020202020204" pitchFamily="34" charset="0"/>
              <a:buChar char="•"/>
            </a:pPr>
            <a:r>
              <a:rPr lang="en-US" sz="1600" dirty="0"/>
              <a:t>Between 394 and 484 Taft College students have earned one or more awards annually in recent years, with many earning more than one award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While more degree earning students are receiving local Associate degrees, over the past years an increasing number are earning Associate degrees for Transfer</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(In 2022-2023, 777 awards were bestowed on 394 students)</a:t>
            </a:r>
          </a:p>
          <a:p>
            <a:endParaRPr lang="en-US" sz="1600" dirty="0"/>
          </a:p>
        </p:txBody>
      </p:sp>
      <p:sp>
        <p:nvSpPr>
          <p:cNvPr id="7" name="TextBox 6">
            <a:extLst>
              <a:ext uri="{FF2B5EF4-FFF2-40B4-BE49-F238E27FC236}">
                <a16:creationId xmlns:a16="http://schemas.microsoft.com/office/drawing/2014/main" id="{6052F8C9-3295-1B83-9D9C-F4D8463E4F41}"/>
              </a:ext>
            </a:extLst>
          </p:cNvPr>
          <p:cNvSpPr txBox="1"/>
          <p:nvPr/>
        </p:nvSpPr>
        <p:spPr>
          <a:xfrm>
            <a:off x="6804521" y="6072027"/>
            <a:ext cx="4890761" cy="307777"/>
          </a:xfrm>
          <a:prstGeom prst="rect">
            <a:avLst/>
          </a:prstGeom>
          <a:noFill/>
        </p:spPr>
        <p:txBody>
          <a:bodyPr wrap="square" rtlCol="0">
            <a:spAutoFit/>
          </a:bodyPr>
          <a:lstStyle/>
          <a:p>
            <a:r>
              <a:rPr lang="en-US" sz="1400" i="1" dirty="0"/>
              <a:t>Source: Taft College Office of Institutional Research and Planning</a:t>
            </a:r>
          </a:p>
        </p:txBody>
      </p:sp>
      <p:sp>
        <p:nvSpPr>
          <p:cNvPr id="8" name="Oval 7">
            <a:extLst>
              <a:ext uri="{FF2B5EF4-FFF2-40B4-BE49-F238E27FC236}">
                <a16:creationId xmlns:a16="http://schemas.microsoft.com/office/drawing/2014/main" id="{10E7A3BA-BA39-F886-4A7F-CC4D94A378CD}"/>
              </a:ext>
            </a:extLst>
          </p:cNvPr>
          <p:cNvSpPr/>
          <p:nvPr/>
        </p:nvSpPr>
        <p:spPr>
          <a:xfrm>
            <a:off x="11338561" y="5394960"/>
            <a:ext cx="438912" cy="301752"/>
          </a:xfrm>
          <a:prstGeom prst="ellipse">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72373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78164-1AD7-CEB7-79FB-78550EE05D7C}"/>
              </a:ext>
            </a:extLst>
          </p:cNvPr>
          <p:cNvSpPr>
            <a:spLocks noGrp="1"/>
          </p:cNvSpPr>
          <p:nvPr>
            <p:ph type="title"/>
          </p:nvPr>
        </p:nvSpPr>
        <p:spPr/>
        <p:txBody>
          <a:bodyPr/>
          <a:lstStyle/>
          <a:p>
            <a:r>
              <a:rPr lang="en-US" dirty="0"/>
              <a:t>Top Awards, 2023-2024</a:t>
            </a:r>
          </a:p>
        </p:txBody>
      </p:sp>
      <p:graphicFrame>
        <p:nvGraphicFramePr>
          <p:cNvPr id="4" name="Content Placeholder 3">
            <a:extLst>
              <a:ext uri="{FF2B5EF4-FFF2-40B4-BE49-F238E27FC236}">
                <a16:creationId xmlns:a16="http://schemas.microsoft.com/office/drawing/2014/main" id="{375D698E-2C59-72A7-90BD-E1EACAD23FA5}"/>
              </a:ext>
            </a:extLst>
          </p:cNvPr>
          <p:cNvGraphicFramePr>
            <a:graphicFrameLocks noGrp="1"/>
          </p:cNvGraphicFramePr>
          <p:nvPr>
            <p:ph idx="1"/>
            <p:extLst>
              <p:ext uri="{D42A27DB-BD31-4B8C-83A1-F6EECF244321}">
                <p14:modId xmlns:p14="http://schemas.microsoft.com/office/powerpoint/2010/main" val="4157446993"/>
              </p:ext>
            </p:extLst>
          </p:nvPr>
        </p:nvGraphicFramePr>
        <p:xfrm>
          <a:off x="1219441" y="1829620"/>
          <a:ext cx="5325198" cy="4003040"/>
        </p:xfrm>
        <a:graphic>
          <a:graphicData uri="http://schemas.openxmlformats.org/drawingml/2006/table">
            <a:tbl>
              <a:tblPr/>
              <a:tblGrid>
                <a:gridCol w="4538707">
                  <a:extLst>
                    <a:ext uri="{9D8B030D-6E8A-4147-A177-3AD203B41FA5}">
                      <a16:colId xmlns:a16="http://schemas.microsoft.com/office/drawing/2014/main" val="3587837852"/>
                    </a:ext>
                  </a:extLst>
                </a:gridCol>
                <a:gridCol w="786491">
                  <a:extLst>
                    <a:ext uri="{9D8B030D-6E8A-4147-A177-3AD203B41FA5}">
                      <a16:colId xmlns:a16="http://schemas.microsoft.com/office/drawing/2014/main" val="1257853140"/>
                    </a:ext>
                  </a:extLst>
                </a:gridCol>
              </a:tblGrid>
              <a:tr h="184150">
                <a:tc>
                  <a:txBody>
                    <a:bodyPr/>
                    <a:lstStyle/>
                    <a:p>
                      <a:pPr algn="ctr" fontAlgn="b"/>
                      <a:r>
                        <a:rPr lang="en-US" sz="1600" b="1" i="0" u="none" strike="noStrike" baseline="0" dirty="0">
                          <a:solidFill>
                            <a:srgbClr val="000000"/>
                          </a:solidFill>
                          <a:effectLst/>
                          <a:latin typeface="Calibri" panose="020F0502020204030204" pitchFamily="34" charset="0"/>
                        </a:rPr>
                        <a:t>Award</a:t>
                      </a:r>
                    </a:p>
                  </a:txBody>
                  <a:tcPr marL="6350" marR="6350" marT="6350" marB="0" anchor="b">
                    <a:lnL>
                      <a:noFill/>
                    </a:lnL>
                    <a:lnR>
                      <a:noFill/>
                    </a:lnR>
                    <a:lnT>
                      <a:noFill/>
                    </a:lnT>
                    <a:lnB>
                      <a:noFill/>
                    </a:lnB>
                    <a:solidFill>
                      <a:schemeClr val="accent2">
                        <a:lumMod val="60000"/>
                        <a:lumOff val="40000"/>
                      </a:schemeClr>
                    </a:solidFill>
                  </a:tcPr>
                </a:tc>
                <a:tc>
                  <a:txBody>
                    <a:bodyPr/>
                    <a:lstStyle/>
                    <a:p>
                      <a:pPr algn="ctr" fontAlgn="b"/>
                      <a:r>
                        <a:rPr lang="en-US" sz="1600" b="1" i="0" u="none" strike="noStrike" baseline="0" dirty="0">
                          <a:solidFill>
                            <a:srgbClr val="000000"/>
                          </a:solidFill>
                          <a:effectLst/>
                          <a:latin typeface="Calibri" panose="020F0502020204030204" pitchFamily="34" charset="0"/>
                        </a:rPr>
                        <a:t>#</a:t>
                      </a:r>
                    </a:p>
                  </a:txBody>
                  <a:tcPr marL="6350" marR="6350" marT="6350" marB="0" anchor="b">
                    <a:lnL>
                      <a:noFill/>
                    </a:lnL>
                    <a:lnR>
                      <a:noFill/>
                    </a:lnR>
                    <a:lnT>
                      <a:noFill/>
                    </a:lnT>
                    <a:lnB>
                      <a:noFill/>
                    </a:lnB>
                    <a:solidFill>
                      <a:schemeClr val="accent2">
                        <a:lumMod val="60000"/>
                        <a:lumOff val="40000"/>
                      </a:schemeClr>
                    </a:solidFill>
                  </a:tcPr>
                </a:tc>
                <a:extLst>
                  <a:ext uri="{0D108BD9-81ED-4DB2-BD59-A6C34878D82A}">
                    <a16:rowId xmlns:a16="http://schemas.microsoft.com/office/drawing/2014/main" val="1124089643"/>
                  </a:ext>
                </a:extLst>
              </a:tr>
              <a:tr h="184150">
                <a:tc>
                  <a:txBody>
                    <a:bodyPr/>
                    <a:lstStyle/>
                    <a:p>
                      <a:pPr algn="l" fontAlgn="b"/>
                      <a:r>
                        <a:rPr lang="en-US" sz="1600" b="0" i="0" u="none" strike="noStrike" baseline="0" dirty="0">
                          <a:solidFill>
                            <a:srgbClr val="000000"/>
                          </a:solidFill>
                          <a:effectLst/>
                          <a:latin typeface="Calibri" panose="020F0502020204030204" pitchFamily="34" charset="0"/>
                        </a:rPr>
                        <a:t> Certificate in CSU GE</a:t>
                      </a:r>
                    </a:p>
                  </a:txBody>
                  <a:tcPr marL="6350" marR="6350" marT="6350" marB="0" anchor="b">
                    <a:lnL>
                      <a:noFill/>
                    </a:lnL>
                    <a:lnR>
                      <a:noFill/>
                    </a:lnR>
                    <a:lnT>
                      <a:noFill/>
                    </a:lnT>
                    <a:lnB>
                      <a:noFill/>
                    </a:lnB>
                    <a:solidFill>
                      <a:schemeClr val="accent2">
                        <a:lumMod val="20000"/>
                        <a:lumOff val="80000"/>
                      </a:schemeClr>
                    </a:solidFill>
                  </a:tcPr>
                </a:tc>
                <a:tc>
                  <a:txBody>
                    <a:bodyPr/>
                    <a:lstStyle/>
                    <a:p>
                      <a:pPr algn="ctr" fontAlgn="b"/>
                      <a:r>
                        <a:rPr lang="en-US" sz="1600" b="0" i="0" u="none" strike="noStrike" baseline="0" dirty="0">
                          <a:solidFill>
                            <a:srgbClr val="000000"/>
                          </a:solidFill>
                          <a:effectLst/>
                          <a:latin typeface="Calibri" panose="020F0502020204030204" pitchFamily="34" charset="0"/>
                        </a:rPr>
                        <a:t>151</a:t>
                      </a:r>
                    </a:p>
                  </a:txBody>
                  <a:tcPr marL="6350" marR="6350" marT="6350" marB="0" anchor="b">
                    <a:lnL>
                      <a:noFill/>
                    </a:lnL>
                    <a:lnR>
                      <a:noFill/>
                    </a:lnR>
                    <a:lnT>
                      <a:noFill/>
                    </a:lnT>
                    <a:lnB>
                      <a:noFill/>
                    </a:lnB>
                    <a:solidFill>
                      <a:schemeClr val="accent2">
                        <a:lumMod val="20000"/>
                        <a:lumOff val="80000"/>
                      </a:schemeClr>
                    </a:solidFill>
                  </a:tcPr>
                </a:tc>
                <a:extLst>
                  <a:ext uri="{0D108BD9-81ED-4DB2-BD59-A6C34878D82A}">
                    <a16:rowId xmlns:a16="http://schemas.microsoft.com/office/drawing/2014/main" val="1590373529"/>
                  </a:ext>
                </a:extLst>
              </a:tr>
              <a:tr h="184150">
                <a:tc>
                  <a:txBody>
                    <a:bodyPr/>
                    <a:lstStyle/>
                    <a:p>
                      <a:pPr algn="l" fontAlgn="b"/>
                      <a:r>
                        <a:rPr lang="en-US" sz="1600" b="0" i="0" u="none" strike="noStrike" baseline="0" dirty="0">
                          <a:solidFill>
                            <a:srgbClr val="000000"/>
                          </a:solidFill>
                          <a:effectLst/>
                          <a:latin typeface="Calibri" panose="020F0502020204030204" pitchFamily="34" charset="0"/>
                        </a:rPr>
                        <a:t> AA Liberal Arts Math &amp; Science</a:t>
                      </a:r>
                    </a:p>
                  </a:txBody>
                  <a:tcPr marL="6350" marR="6350" marT="6350" marB="0" anchor="b">
                    <a:lnL>
                      <a:noFill/>
                    </a:lnL>
                    <a:lnR>
                      <a:noFill/>
                    </a:lnR>
                    <a:lnT>
                      <a:noFill/>
                    </a:lnT>
                    <a:lnB>
                      <a:noFill/>
                    </a:lnB>
                    <a:solidFill>
                      <a:schemeClr val="accent2">
                        <a:lumMod val="20000"/>
                        <a:lumOff val="80000"/>
                      </a:schemeClr>
                    </a:solidFill>
                  </a:tcPr>
                </a:tc>
                <a:tc>
                  <a:txBody>
                    <a:bodyPr/>
                    <a:lstStyle/>
                    <a:p>
                      <a:pPr algn="ctr" fontAlgn="b"/>
                      <a:r>
                        <a:rPr lang="en-US" sz="1600" b="0" i="0" u="none" strike="noStrike" baseline="0" dirty="0">
                          <a:solidFill>
                            <a:srgbClr val="000000"/>
                          </a:solidFill>
                          <a:effectLst/>
                          <a:latin typeface="Calibri" panose="020F0502020204030204" pitchFamily="34" charset="0"/>
                        </a:rPr>
                        <a:t>70</a:t>
                      </a:r>
                    </a:p>
                  </a:txBody>
                  <a:tcPr marL="6350" marR="6350" marT="6350" marB="0" anchor="b">
                    <a:lnL>
                      <a:noFill/>
                    </a:lnL>
                    <a:lnR>
                      <a:noFill/>
                    </a:lnR>
                    <a:lnT>
                      <a:noFill/>
                    </a:lnT>
                    <a:lnB>
                      <a:noFill/>
                    </a:lnB>
                    <a:solidFill>
                      <a:schemeClr val="accent2">
                        <a:lumMod val="20000"/>
                        <a:lumOff val="80000"/>
                      </a:schemeClr>
                    </a:solidFill>
                  </a:tcPr>
                </a:tc>
                <a:extLst>
                  <a:ext uri="{0D108BD9-81ED-4DB2-BD59-A6C34878D82A}">
                    <a16:rowId xmlns:a16="http://schemas.microsoft.com/office/drawing/2014/main" val="4284358160"/>
                  </a:ext>
                </a:extLst>
              </a:tr>
              <a:tr h="184150">
                <a:tc>
                  <a:txBody>
                    <a:bodyPr/>
                    <a:lstStyle/>
                    <a:p>
                      <a:pPr algn="l" fontAlgn="b"/>
                      <a:r>
                        <a:rPr lang="en-US" sz="1600" b="0" i="0" u="none" strike="noStrike" baseline="0" dirty="0">
                          <a:solidFill>
                            <a:srgbClr val="000000"/>
                          </a:solidFill>
                          <a:effectLst/>
                          <a:latin typeface="Calibri" panose="020F0502020204030204" pitchFamily="34" charset="0"/>
                        </a:rPr>
                        <a:t> AA Liberal Arts Allied Health</a:t>
                      </a:r>
                    </a:p>
                  </a:txBody>
                  <a:tcPr marL="6350" marR="6350" marT="6350" marB="0" anchor="b">
                    <a:lnL>
                      <a:noFill/>
                    </a:lnL>
                    <a:lnR>
                      <a:noFill/>
                    </a:lnR>
                    <a:lnT>
                      <a:noFill/>
                    </a:lnT>
                    <a:lnB>
                      <a:noFill/>
                    </a:lnB>
                    <a:solidFill>
                      <a:schemeClr val="accent2">
                        <a:lumMod val="20000"/>
                        <a:lumOff val="80000"/>
                      </a:schemeClr>
                    </a:solidFill>
                  </a:tcPr>
                </a:tc>
                <a:tc>
                  <a:txBody>
                    <a:bodyPr/>
                    <a:lstStyle/>
                    <a:p>
                      <a:pPr algn="ctr" fontAlgn="b"/>
                      <a:r>
                        <a:rPr lang="en-US" sz="1600" b="0" i="0" u="none" strike="noStrike" baseline="0">
                          <a:solidFill>
                            <a:srgbClr val="000000"/>
                          </a:solidFill>
                          <a:effectLst/>
                          <a:latin typeface="Calibri" panose="020F0502020204030204" pitchFamily="34" charset="0"/>
                        </a:rPr>
                        <a:t>64</a:t>
                      </a:r>
                    </a:p>
                  </a:txBody>
                  <a:tcPr marL="6350" marR="6350" marT="6350" marB="0" anchor="b">
                    <a:lnL>
                      <a:noFill/>
                    </a:lnL>
                    <a:lnR>
                      <a:noFill/>
                    </a:lnR>
                    <a:lnT>
                      <a:noFill/>
                    </a:lnT>
                    <a:lnB>
                      <a:noFill/>
                    </a:lnB>
                    <a:solidFill>
                      <a:schemeClr val="accent2">
                        <a:lumMod val="20000"/>
                        <a:lumOff val="80000"/>
                      </a:schemeClr>
                    </a:solidFill>
                  </a:tcPr>
                </a:tc>
                <a:extLst>
                  <a:ext uri="{0D108BD9-81ED-4DB2-BD59-A6C34878D82A}">
                    <a16:rowId xmlns:a16="http://schemas.microsoft.com/office/drawing/2014/main" val="2025388574"/>
                  </a:ext>
                </a:extLst>
              </a:tr>
              <a:tr h="184150">
                <a:tc>
                  <a:txBody>
                    <a:bodyPr/>
                    <a:lstStyle/>
                    <a:p>
                      <a:pPr algn="l" fontAlgn="b"/>
                      <a:r>
                        <a:rPr lang="en-US" sz="1600" b="0" i="0" u="none" strike="noStrike" baseline="0" dirty="0">
                          <a:solidFill>
                            <a:srgbClr val="000000"/>
                          </a:solidFill>
                          <a:effectLst/>
                          <a:latin typeface="Calibri" panose="020F0502020204030204" pitchFamily="34" charset="0"/>
                        </a:rPr>
                        <a:t> AS Life Science</a:t>
                      </a:r>
                    </a:p>
                  </a:txBody>
                  <a:tcPr marL="6350" marR="6350" marT="6350" marB="0" anchor="b">
                    <a:lnL>
                      <a:noFill/>
                    </a:lnL>
                    <a:lnR>
                      <a:noFill/>
                    </a:lnR>
                    <a:lnT>
                      <a:noFill/>
                    </a:lnT>
                    <a:lnB>
                      <a:noFill/>
                    </a:lnB>
                    <a:solidFill>
                      <a:schemeClr val="accent2">
                        <a:lumMod val="20000"/>
                        <a:lumOff val="80000"/>
                      </a:schemeClr>
                    </a:solidFill>
                  </a:tcPr>
                </a:tc>
                <a:tc>
                  <a:txBody>
                    <a:bodyPr/>
                    <a:lstStyle/>
                    <a:p>
                      <a:pPr algn="ctr" fontAlgn="b"/>
                      <a:r>
                        <a:rPr lang="en-US" sz="1600" b="0" i="0" u="none" strike="noStrike" baseline="0" dirty="0">
                          <a:solidFill>
                            <a:srgbClr val="000000"/>
                          </a:solidFill>
                          <a:effectLst/>
                          <a:latin typeface="Calibri" panose="020F0502020204030204" pitchFamily="34" charset="0"/>
                        </a:rPr>
                        <a:t>44</a:t>
                      </a:r>
                    </a:p>
                  </a:txBody>
                  <a:tcPr marL="6350" marR="6350" marT="6350" marB="0" anchor="b">
                    <a:lnL>
                      <a:noFill/>
                    </a:lnL>
                    <a:lnR>
                      <a:noFill/>
                    </a:lnR>
                    <a:lnT>
                      <a:noFill/>
                    </a:lnT>
                    <a:lnB>
                      <a:noFill/>
                    </a:lnB>
                    <a:solidFill>
                      <a:schemeClr val="accent2">
                        <a:lumMod val="20000"/>
                        <a:lumOff val="80000"/>
                      </a:schemeClr>
                    </a:solidFill>
                  </a:tcPr>
                </a:tc>
                <a:extLst>
                  <a:ext uri="{0D108BD9-81ED-4DB2-BD59-A6C34878D82A}">
                    <a16:rowId xmlns:a16="http://schemas.microsoft.com/office/drawing/2014/main" val="3998140723"/>
                  </a:ext>
                </a:extLst>
              </a:tr>
              <a:tr h="184150">
                <a:tc>
                  <a:txBody>
                    <a:bodyPr/>
                    <a:lstStyle/>
                    <a:p>
                      <a:pPr algn="l" fontAlgn="b"/>
                      <a:r>
                        <a:rPr lang="en-US" sz="1600" b="0" i="0" u="none" strike="noStrike" baseline="0" dirty="0">
                          <a:solidFill>
                            <a:srgbClr val="000000"/>
                          </a:solidFill>
                          <a:effectLst/>
                          <a:latin typeface="Calibri" panose="020F0502020204030204" pitchFamily="34" charset="0"/>
                        </a:rPr>
                        <a:t> AA Liberal Arts Communication</a:t>
                      </a:r>
                    </a:p>
                  </a:txBody>
                  <a:tcPr marL="6350" marR="6350" marT="6350" marB="0" anchor="b">
                    <a:lnL>
                      <a:noFill/>
                    </a:lnL>
                    <a:lnR>
                      <a:noFill/>
                    </a:lnR>
                    <a:lnT>
                      <a:noFill/>
                    </a:lnT>
                    <a:lnB>
                      <a:noFill/>
                    </a:lnB>
                    <a:solidFill>
                      <a:schemeClr val="accent2">
                        <a:lumMod val="20000"/>
                        <a:lumOff val="80000"/>
                      </a:schemeClr>
                    </a:solidFill>
                  </a:tcPr>
                </a:tc>
                <a:tc>
                  <a:txBody>
                    <a:bodyPr/>
                    <a:lstStyle/>
                    <a:p>
                      <a:pPr algn="ctr" fontAlgn="b"/>
                      <a:r>
                        <a:rPr lang="en-US" sz="1600" b="0" i="0" u="none" strike="noStrike" baseline="0">
                          <a:solidFill>
                            <a:srgbClr val="000000"/>
                          </a:solidFill>
                          <a:effectLst/>
                          <a:latin typeface="Calibri" panose="020F0502020204030204" pitchFamily="34" charset="0"/>
                        </a:rPr>
                        <a:t>41</a:t>
                      </a:r>
                    </a:p>
                  </a:txBody>
                  <a:tcPr marL="6350" marR="6350" marT="6350" marB="0" anchor="b">
                    <a:lnL>
                      <a:noFill/>
                    </a:lnL>
                    <a:lnR>
                      <a:noFill/>
                    </a:lnR>
                    <a:lnT>
                      <a:noFill/>
                    </a:lnT>
                    <a:lnB>
                      <a:noFill/>
                    </a:lnB>
                    <a:solidFill>
                      <a:schemeClr val="accent2">
                        <a:lumMod val="20000"/>
                        <a:lumOff val="80000"/>
                      </a:schemeClr>
                    </a:solidFill>
                  </a:tcPr>
                </a:tc>
                <a:extLst>
                  <a:ext uri="{0D108BD9-81ED-4DB2-BD59-A6C34878D82A}">
                    <a16:rowId xmlns:a16="http://schemas.microsoft.com/office/drawing/2014/main" val="3532119950"/>
                  </a:ext>
                </a:extLst>
              </a:tr>
              <a:tr h="184150">
                <a:tc>
                  <a:txBody>
                    <a:bodyPr/>
                    <a:lstStyle/>
                    <a:p>
                      <a:pPr algn="l" fontAlgn="b"/>
                      <a:r>
                        <a:rPr lang="en-US" sz="1600" b="0" i="0" u="none" strike="noStrike" baseline="0" dirty="0">
                          <a:solidFill>
                            <a:srgbClr val="000000"/>
                          </a:solidFill>
                          <a:effectLst/>
                          <a:latin typeface="Calibri" panose="020F0502020204030204" pitchFamily="34" charset="0"/>
                        </a:rPr>
                        <a:t> ADT-Psychology for Transfer</a:t>
                      </a:r>
                    </a:p>
                  </a:txBody>
                  <a:tcPr marL="6350" marR="6350" marT="6350" marB="0" anchor="b">
                    <a:lnL>
                      <a:noFill/>
                    </a:lnL>
                    <a:lnR>
                      <a:noFill/>
                    </a:lnR>
                    <a:lnT>
                      <a:noFill/>
                    </a:lnT>
                    <a:lnB>
                      <a:noFill/>
                    </a:lnB>
                    <a:solidFill>
                      <a:schemeClr val="accent2">
                        <a:lumMod val="20000"/>
                        <a:lumOff val="80000"/>
                      </a:schemeClr>
                    </a:solidFill>
                  </a:tcPr>
                </a:tc>
                <a:tc>
                  <a:txBody>
                    <a:bodyPr/>
                    <a:lstStyle/>
                    <a:p>
                      <a:pPr algn="ctr" fontAlgn="b"/>
                      <a:r>
                        <a:rPr lang="en-US" sz="1600" b="0" i="0" u="none" strike="noStrike" baseline="0">
                          <a:solidFill>
                            <a:srgbClr val="000000"/>
                          </a:solidFill>
                          <a:effectLst/>
                          <a:latin typeface="Calibri" panose="020F0502020204030204" pitchFamily="34" charset="0"/>
                        </a:rPr>
                        <a:t>30</a:t>
                      </a:r>
                    </a:p>
                  </a:txBody>
                  <a:tcPr marL="6350" marR="6350" marT="6350" marB="0" anchor="b">
                    <a:lnL>
                      <a:noFill/>
                    </a:lnL>
                    <a:lnR>
                      <a:noFill/>
                    </a:lnR>
                    <a:lnT>
                      <a:noFill/>
                    </a:lnT>
                    <a:lnB>
                      <a:noFill/>
                    </a:lnB>
                    <a:solidFill>
                      <a:schemeClr val="accent2">
                        <a:lumMod val="20000"/>
                        <a:lumOff val="80000"/>
                      </a:schemeClr>
                    </a:solidFill>
                  </a:tcPr>
                </a:tc>
                <a:extLst>
                  <a:ext uri="{0D108BD9-81ED-4DB2-BD59-A6C34878D82A}">
                    <a16:rowId xmlns:a16="http://schemas.microsoft.com/office/drawing/2014/main" val="137856744"/>
                  </a:ext>
                </a:extLst>
              </a:tr>
              <a:tr h="184150">
                <a:tc>
                  <a:txBody>
                    <a:bodyPr/>
                    <a:lstStyle/>
                    <a:p>
                      <a:pPr algn="l" fontAlgn="b"/>
                      <a:r>
                        <a:rPr lang="en-US" sz="1600" b="0" i="0" u="none" strike="noStrike" baseline="0" dirty="0">
                          <a:solidFill>
                            <a:srgbClr val="000000"/>
                          </a:solidFill>
                          <a:effectLst/>
                          <a:latin typeface="Calibri" panose="020F0502020204030204" pitchFamily="34" charset="0"/>
                        </a:rPr>
                        <a:t> Business Administration 2.0</a:t>
                      </a:r>
                    </a:p>
                  </a:txBody>
                  <a:tcPr marL="6350" marR="6350" marT="6350" marB="0" anchor="b">
                    <a:lnL>
                      <a:noFill/>
                    </a:lnL>
                    <a:lnR>
                      <a:noFill/>
                    </a:lnR>
                    <a:lnT>
                      <a:noFill/>
                    </a:lnT>
                    <a:lnB>
                      <a:noFill/>
                    </a:lnB>
                    <a:solidFill>
                      <a:schemeClr val="accent2">
                        <a:lumMod val="20000"/>
                        <a:lumOff val="80000"/>
                      </a:schemeClr>
                    </a:solidFill>
                  </a:tcPr>
                </a:tc>
                <a:tc>
                  <a:txBody>
                    <a:bodyPr/>
                    <a:lstStyle/>
                    <a:p>
                      <a:pPr algn="ctr" fontAlgn="b"/>
                      <a:r>
                        <a:rPr lang="en-US" sz="1600" b="0" i="0" u="none" strike="noStrike" baseline="0">
                          <a:solidFill>
                            <a:srgbClr val="000000"/>
                          </a:solidFill>
                          <a:effectLst/>
                          <a:latin typeface="Calibri" panose="020F0502020204030204" pitchFamily="34" charset="0"/>
                        </a:rPr>
                        <a:t>19</a:t>
                      </a:r>
                    </a:p>
                  </a:txBody>
                  <a:tcPr marL="6350" marR="6350" marT="6350" marB="0" anchor="b">
                    <a:lnL>
                      <a:noFill/>
                    </a:lnL>
                    <a:lnR>
                      <a:noFill/>
                    </a:lnR>
                    <a:lnT>
                      <a:noFill/>
                    </a:lnT>
                    <a:lnB>
                      <a:noFill/>
                    </a:lnB>
                    <a:solidFill>
                      <a:schemeClr val="accent2">
                        <a:lumMod val="20000"/>
                        <a:lumOff val="80000"/>
                      </a:schemeClr>
                    </a:solidFill>
                  </a:tcPr>
                </a:tc>
                <a:extLst>
                  <a:ext uri="{0D108BD9-81ED-4DB2-BD59-A6C34878D82A}">
                    <a16:rowId xmlns:a16="http://schemas.microsoft.com/office/drawing/2014/main" val="4014898939"/>
                  </a:ext>
                </a:extLst>
              </a:tr>
              <a:tr h="184150">
                <a:tc>
                  <a:txBody>
                    <a:bodyPr/>
                    <a:lstStyle/>
                    <a:p>
                      <a:pPr algn="l" fontAlgn="b"/>
                      <a:r>
                        <a:rPr lang="en-US" sz="1600" b="0" i="0" u="none" strike="noStrike" baseline="0" dirty="0">
                          <a:solidFill>
                            <a:srgbClr val="000000"/>
                          </a:solidFill>
                          <a:effectLst/>
                          <a:latin typeface="Calibri" panose="020F0502020204030204" pitchFamily="34" charset="0"/>
                        </a:rPr>
                        <a:t> AA Liberal Arts Business </a:t>
                      </a:r>
                      <a:r>
                        <a:rPr lang="en-US" sz="1600" b="0" i="0" u="none" strike="noStrike" baseline="0" dirty="0" err="1">
                          <a:solidFill>
                            <a:srgbClr val="000000"/>
                          </a:solidFill>
                          <a:effectLst/>
                          <a:latin typeface="Calibri" panose="020F0502020204030204" pitchFamily="34" charset="0"/>
                        </a:rPr>
                        <a:t>Techn</a:t>
                      </a:r>
                      <a:endParaRPr lang="en-US" sz="1600" b="0" i="0" u="none" strike="noStrike" baseline="0" dirty="0">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chemeClr val="accent2">
                        <a:lumMod val="20000"/>
                        <a:lumOff val="80000"/>
                      </a:schemeClr>
                    </a:solidFill>
                  </a:tcPr>
                </a:tc>
                <a:tc>
                  <a:txBody>
                    <a:bodyPr/>
                    <a:lstStyle/>
                    <a:p>
                      <a:pPr algn="ctr" fontAlgn="b"/>
                      <a:r>
                        <a:rPr lang="en-US" sz="1600" b="0" i="0" u="none" strike="noStrike" baseline="0" dirty="0">
                          <a:solidFill>
                            <a:srgbClr val="000000"/>
                          </a:solidFill>
                          <a:effectLst/>
                          <a:latin typeface="Calibri" panose="020F0502020204030204" pitchFamily="34" charset="0"/>
                        </a:rPr>
                        <a:t>18</a:t>
                      </a:r>
                    </a:p>
                  </a:txBody>
                  <a:tcPr marL="6350" marR="6350" marT="6350" marB="0" anchor="b">
                    <a:lnL>
                      <a:noFill/>
                    </a:lnL>
                    <a:lnR>
                      <a:noFill/>
                    </a:lnR>
                    <a:lnT>
                      <a:noFill/>
                    </a:lnT>
                    <a:lnB>
                      <a:noFill/>
                    </a:lnB>
                    <a:solidFill>
                      <a:schemeClr val="accent2">
                        <a:lumMod val="20000"/>
                        <a:lumOff val="80000"/>
                      </a:schemeClr>
                    </a:solidFill>
                  </a:tcPr>
                </a:tc>
                <a:extLst>
                  <a:ext uri="{0D108BD9-81ED-4DB2-BD59-A6C34878D82A}">
                    <a16:rowId xmlns:a16="http://schemas.microsoft.com/office/drawing/2014/main" val="597843806"/>
                  </a:ext>
                </a:extLst>
              </a:tr>
              <a:tr h="184150">
                <a:tc>
                  <a:txBody>
                    <a:bodyPr/>
                    <a:lstStyle/>
                    <a:p>
                      <a:pPr algn="l" fontAlgn="b"/>
                      <a:r>
                        <a:rPr lang="en-US" sz="1600" b="0" i="0" u="none" strike="noStrike" baseline="0" dirty="0">
                          <a:solidFill>
                            <a:srgbClr val="000000"/>
                          </a:solidFill>
                          <a:effectLst/>
                          <a:latin typeface="Calibri" panose="020F0502020204030204" pitchFamily="34" charset="0"/>
                        </a:rPr>
                        <a:t> AS Criminal Justice Admin</a:t>
                      </a:r>
                    </a:p>
                  </a:txBody>
                  <a:tcPr marL="6350" marR="6350" marT="6350" marB="0" anchor="b">
                    <a:lnL>
                      <a:noFill/>
                    </a:lnL>
                    <a:lnR>
                      <a:noFill/>
                    </a:lnR>
                    <a:lnT>
                      <a:noFill/>
                    </a:lnT>
                    <a:lnB>
                      <a:noFill/>
                    </a:lnB>
                    <a:solidFill>
                      <a:schemeClr val="accent2">
                        <a:lumMod val="20000"/>
                        <a:lumOff val="80000"/>
                      </a:schemeClr>
                    </a:solidFill>
                  </a:tcPr>
                </a:tc>
                <a:tc>
                  <a:txBody>
                    <a:bodyPr/>
                    <a:lstStyle/>
                    <a:p>
                      <a:pPr algn="ctr" fontAlgn="b"/>
                      <a:r>
                        <a:rPr lang="en-US" sz="1600" b="0" i="0" u="none" strike="noStrike" baseline="0">
                          <a:solidFill>
                            <a:srgbClr val="000000"/>
                          </a:solidFill>
                          <a:effectLst/>
                          <a:latin typeface="Calibri" panose="020F0502020204030204" pitchFamily="34" charset="0"/>
                        </a:rPr>
                        <a:t>18</a:t>
                      </a:r>
                    </a:p>
                  </a:txBody>
                  <a:tcPr marL="6350" marR="6350" marT="6350" marB="0" anchor="b">
                    <a:lnL>
                      <a:noFill/>
                    </a:lnL>
                    <a:lnR>
                      <a:noFill/>
                    </a:lnR>
                    <a:lnT>
                      <a:noFill/>
                    </a:lnT>
                    <a:lnB>
                      <a:noFill/>
                    </a:lnB>
                    <a:solidFill>
                      <a:schemeClr val="accent2">
                        <a:lumMod val="20000"/>
                        <a:lumOff val="80000"/>
                      </a:schemeClr>
                    </a:solidFill>
                  </a:tcPr>
                </a:tc>
                <a:extLst>
                  <a:ext uri="{0D108BD9-81ED-4DB2-BD59-A6C34878D82A}">
                    <a16:rowId xmlns:a16="http://schemas.microsoft.com/office/drawing/2014/main" val="2568842572"/>
                  </a:ext>
                </a:extLst>
              </a:tr>
              <a:tr h="184150">
                <a:tc>
                  <a:txBody>
                    <a:bodyPr/>
                    <a:lstStyle/>
                    <a:p>
                      <a:pPr algn="l" fontAlgn="b"/>
                      <a:r>
                        <a:rPr lang="en-US" sz="1600" b="0" i="0" u="none" strike="noStrike" baseline="0" dirty="0">
                          <a:solidFill>
                            <a:srgbClr val="000000"/>
                          </a:solidFill>
                          <a:effectLst/>
                          <a:latin typeface="Calibri" panose="020F0502020204030204" pitchFamily="34" charset="0"/>
                        </a:rPr>
                        <a:t> ADT-Sociology for Transfer</a:t>
                      </a:r>
                    </a:p>
                  </a:txBody>
                  <a:tcPr marL="6350" marR="6350" marT="6350" marB="0" anchor="b">
                    <a:lnL>
                      <a:noFill/>
                    </a:lnL>
                    <a:lnR>
                      <a:noFill/>
                    </a:lnR>
                    <a:lnT>
                      <a:noFill/>
                    </a:lnT>
                    <a:lnB>
                      <a:noFill/>
                    </a:lnB>
                    <a:solidFill>
                      <a:schemeClr val="accent2">
                        <a:lumMod val="20000"/>
                        <a:lumOff val="80000"/>
                      </a:schemeClr>
                    </a:solidFill>
                  </a:tcPr>
                </a:tc>
                <a:tc>
                  <a:txBody>
                    <a:bodyPr/>
                    <a:lstStyle/>
                    <a:p>
                      <a:pPr algn="ctr" fontAlgn="b"/>
                      <a:r>
                        <a:rPr lang="en-US" sz="1600" b="0" i="0" u="none" strike="noStrike" baseline="0" dirty="0">
                          <a:solidFill>
                            <a:srgbClr val="000000"/>
                          </a:solidFill>
                          <a:effectLst/>
                          <a:latin typeface="Calibri" panose="020F0502020204030204" pitchFamily="34" charset="0"/>
                        </a:rPr>
                        <a:t>17</a:t>
                      </a:r>
                    </a:p>
                  </a:txBody>
                  <a:tcPr marL="6350" marR="6350" marT="6350" marB="0" anchor="b">
                    <a:lnL>
                      <a:noFill/>
                    </a:lnL>
                    <a:lnR>
                      <a:noFill/>
                    </a:lnR>
                    <a:lnT>
                      <a:noFill/>
                    </a:lnT>
                    <a:lnB>
                      <a:noFill/>
                    </a:lnB>
                    <a:solidFill>
                      <a:schemeClr val="accent2">
                        <a:lumMod val="20000"/>
                        <a:lumOff val="80000"/>
                      </a:schemeClr>
                    </a:solidFill>
                  </a:tcPr>
                </a:tc>
                <a:extLst>
                  <a:ext uri="{0D108BD9-81ED-4DB2-BD59-A6C34878D82A}">
                    <a16:rowId xmlns:a16="http://schemas.microsoft.com/office/drawing/2014/main" val="1099434869"/>
                  </a:ext>
                </a:extLst>
              </a:tr>
              <a:tr h="184150">
                <a:tc>
                  <a:txBody>
                    <a:bodyPr/>
                    <a:lstStyle/>
                    <a:p>
                      <a:pPr algn="l" fontAlgn="b"/>
                      <a:r>
                        <a:rPr lang="en-US" sz="1600" b="0" i="0" u="none" strike="noStrike" baseline="0" dirty="0">
                          <a:solidFill>
                            <a:srgbClr val="000000"/>
                          </a:solidFill>
                          <a:effectLst/>
                          <a:latin typeface="Calibri" panose="020F0502020204030204" pitchFamily="34" charset="0"/>
                        </a:rPr>
                        <a:t> AA </a:t>
                      </a:r>
                      <a:r>
                        <a:rPr lang="en-US" sz="1600" b="0" i="0" u="none" strike="noStrike" baseline="0" dirty="0" err="1">
                          <a:solidFill>
                            <a:srgbClr val="000000"/>
                          </a:solidFill>
                          <a:effectLst/>
                          <a:latin typeface="Calibri" panose="020F0502020204030204" pitchFamily="34" charset="0"/>
                        </a:rPr>
                        <a:t>Libral</a:t>
                      </a:r>
                      <a:r>
                        <a:rPr lang="en-US" sz="1600" b="0" i="0" u="none" strike="noStrike" baseline="0" dirty="0">
                          <a:solidFill>
                            <a:srgbClr val="000000"/>
                          </a:solidFill>
                          <a:effectLst/>
                          <a:latin typeface="Calibri" panose="020F0502020204030204" pitchFamily="34" charset="0"/>
                        </a:rPr>
                        <a:t> Arts Natural Life Sci</a:t>
                      </a:r>
                    </a:p>
                  </a:txBody>
                  <a:tcPr marL="6350" marR="6350" marT="6350" marB="0" anchor="b">
                    <a:lnL>
                      <a:noFill/>
                    </a:lnL>
                    <a:lnR>
                      <a:noFill/>
                    </a:lnR>
                    <a:lnT>
                      <a:noFill/>
                    </a:lnT>
                    <a:lnB>
                      <a:noFill/>
                    </a:lnB>
                    <a:solidFill>
                      <a:schemeClr val="accent2">
                        <a:lumMod val="20000"/>
                        <a:lumOff val="80000"/>
                      </a:schemeClr>
                    </a:solidFill>
                  </a:tcPr>
                </a:tc>
                <a:tc>
                  <a:txBody>
                    <a:bodyPr/>
                    <a:lstStyle/>
                    <a:p>
                      <a:pPr algn="ctr" fontAlgn="b"/>
                      <a:r>
                        <a:rPr lang="en-US" sz="1600" b="0" i="0" u="none" strike="noStrike" baseline="0" dirty="0">
                          <a:solidFill>
                            <a:srgbClr val="000000"/>
                          </a:solidFill>
                          <a:effectLst/>
                          <a:latin typeface="Calibri" panose="020F0502020204030204" pitchFamily="34" charset="0"/>
                        </a:rPr>
                        <a:t>17</a:t>
                      </a:r>
                    </a:p>
                  </a:txBody>
                  <a:tcPr marL="6350" marR="6350" marT="6350" marB="0" anchor="b">
                    <a:lnL>
                      <a:noFill/>
                    </a:lnL>
                    <a:lnR>
                      <a:noFill/>
                    </a:lnR>
                    <a:lnT>
                      <a:noFill/>
                    </a:lnT>
                    <a:lnB>
                      <a:noFill/>
                    </a:lnB>
                    <a:solidFill>
                      <a:schemeClr val="accent2">
                        <a:lumMod val="20000"/>
                        <a:lumOff val="80000"/>
                      </a:schemeClr>
                    </a:solidFill>
                  </a:tcPr>
                </a:tc>
                <a:extLst>
                  <a:ext uri="{0D108BD9-81ED-4DB2-BD59-A6C34878D82A}">
                    <a16:rowId xmlns:a16="http://schemas.microsoft.com/office/drawing/2014/main" val="1770497749"/>
                  </a:ext>
                </a:extLst>
              </a:tr>
              <a:tr h="184150">
                <a:tc>
                  <a:txBody>
                    <a:bodyPr/>
                    <a:lstStyle/>
                    <a:p>
                      <a:pPr algn="l" fontAlgn="b"/>
                      <a:r>
                        <a:rPr lang="en-US" sz="1600" b="0" i="0" u="none" strike="noStrike" baseline="0" dirty="0">
                          <a:solidFill>
                            <a:srgbClr val="000000"/>
                          </a:solidFill>
                          <a:effectLst/>
                          <a:latin typeface="Calibri" panose="020F0502020204030204" pitchFamily="34" charset="0"/>
                        </a:rPr>
                        <a:t> AS Dental Hygiene</a:t>
                      </a:r>
                    </a:p>
                  </a:txBody>
                  <a:tcPr marL="6350" marR="6350" marT="6350" marB="0" anchor="b">
                    <a:lnL>
                      <a:noFill/>
                    </a:lnL>
                    <a:lnR>
                      <a:noFill/>
                    </a:lnR>
                    <a:lnT>
                      <a:noFill/>
                    </a:lnT>
                    <a:lnB>
                      <a:noFill/>
                    </a:lnB>
                    <a:solidFill>
                      <a:schemeClr val="accent2">
                        <a:lumMod val="20000"/>
                        <a:lumOff val="80000"/>
                      </a:schemeClr>
                    </a:solidFill>
                  </a:tcPr>
                </a:tc>
                <a:tc>
                  <a:txBody>
                    <a:bodyPr/>
                    <a:lstStyle/>
                    <a:p>
                      <a:pPr algn="ctr" fontAlgn="b"/>
                      <a:r>
                        <a:rPr lang="en-US" sz="1600" b="0" i="0" u="none" strike="noStrike" baseline="0">
                          <a:solidFill>
                            <a:srgbClr val="000000"/>
                          </a:solidFill>
                          <a:effectLst/>
                          <a:latin typeface="Calibri" panose="020F0502020204030204" pitchFamily="34" charset="0"/>
                        </a:rPr>
                        <a:t>15</a:t>
                      </a:r>
                    </a:p>
                  </a:txBody>
                  <a:tcPr marL="6350" marR="6350" marT="6350" marB="0" anchor="b">
                    <a:lnL>
                      <a:noFill/>
                    </a:lnL>
                    <a:lnR>
                      <a:noFill/>
                    </a:lnR>
                    <a:lnT>
                      <a:noFill/>
                    </a:lnT>
                    <a:lnB>
                      <a:noFill/>
                    </a:lnB>
                    <a:solidFill>
                      <a:schemeClr val="accent2">
                        <a:lumMod val="20000"/>
                        <a:lumOff val="80000"/>
                      </a:schemeClr>
                    </a:solidFill>
                  </a:tcPr>
                </a:tc>
                <a:extLst>
                  <a:ext uri="{0D108BD9-81ED-4DB2-BD59-A6C34878D82A}">
                    <a16:rowId xmlns:a16="http://schemas.microsoft.com/office/drawing/2014/main" val="320074730"/>
                  </a:ext>
                </a:extLst>
              </a:tr>
              <a:tr h="184150">
                <a:tc>
                  <a:txBody>
                    <a:bodyPr/>
                    <a:lstStyle/>
                    <a:p>
                      <a:pPr algn="l" fontAlgn="b"/>
                      <a:r>
                        <a:rPr lang="en-US" sz="1600" b="0" i="0" u="none" strike="noStrike" baseline="0" dirty="0">
                          <a:solidFill>
                            <a:srgbClr val="000000"/>
                          </a:solidFill>
                          <a:effectLst/>
                          <a:latin typeface="Calibri" panose="020F0502020204030204" pitchFamily="34" charset="0"/>
                        </a:rPr>
                        <a:t> AS General Business</a:t>
                      </a:r>
                    </a:p>
                  </a:txBody>
                  <a:tcPr marL="6350" marR="6350" marT="6350" marB="0" anchor="b">
                    <a:lnL>
                      <a:noFill/>
                    </a:lnL>
                    <a:lnR>
                      <a:noFill/>
                    </a:lnR>
                    <a:lnT>
                      <a:noFill/>
                    </a:lnT>
                    <a:lnB>
                      <a:noFill/>
                    </a:lnB>
                    <a:solidFill>
                      <a:schemeClr val="accent2">
                        <a:lumMod val="20000"/>
                        <a:lumOff val="80000"/>
                      </a:schemeClr>
                    </a:solidFill>
                  </a:tcPr>
                </a:tc>
                <a:tc>
                  <a:txBody>
                    <a:bodyPr/>
                    <a:lstStyle/>
                    <a:p>
                      <a:pPr algn="ctr" fontAlgn="b"/>
                      <a:r>
                        <a:rPr lang="en-US" sz="1600" b="0" i="0" u="none" strike="noStrike" baseline="0" dirty="0">
                          <a:solidFill>
                            <a:srgbClr val="000000"/>
                          </a:solidFill>
                          <a:effectLst/>
                          <a:latin typeface="Calibri" panose="020F0502020204030204" pitchFamily="34" charset="0"/>
                        </a:rPr>
                        <a:t>15</a:t>
                      </a:r>
                    </a:p>
                  </a:txBody>
                  <a:tcPr marL="6350" marR="6350" marT="6350" marB="0" anchor="b">
                    <a:lnL>
                      <a:noFill/>
                    </a:lnL>
                    <a:lnR>
                      <a:noFill/>
                    </a:lnR>
                    <a:lnT>
                      <a:noFill/>
                    </a:lnT>
                    <a:lnB>
                      <a:noFill/>
                    </a:lnB>
                    <a:solidFill>
                      <a:schemeClr val="accent2">
                        <a:lumMod val="20000"/>
                        <a:lumOff val="80000"/>
                      </a:schemeClr>
                    </a:solidFill>
                  </a:tcPr>
                </a:tc>
                <a:extLst>
                  <a:ext uri="{0D108BD9-81ED-4DB2-BD59-A6C34878D82A}">
                    <a16:rowId xmlns:a16="http://schemas.microsoft.com/office/drawing/2014/main" val="1654805771"/>
                  </a:ext>
                </a:extLst>
              </a:tr>
              <a:tr h="184150">
                <a:tc>
                  <a:txBody>
                    <a:bodyPr/>
                    <a:lstStyle/>
                    <a:p>
                      <a:pPr algn="l" fontAlgn="b"/>
                      <a:r>
                        <a:rPr lang="en-US" sz="1600" b="0" i="0" u="none" strike="noStrike" baseline="0" dirty="0">
                          <a:solidFill>
                            <a:srgbClr val="000000"/>
                          </a:solidFill>
                          <a:effectLst/>
                          <a:latin typeface="Calibri" panose="020F0502020204030204" pitchFamily="34" charset="0"/>
                        </a:rPr>
                        <a:t> CC in </a:t>
                      </a:r>
                      <a:r>
                        <a:rPr lang="en-US" sz="1600" b="0" i="0" u="none" strike="noStrike" baseline="0" dirty="0" err="1">
                          <a:solidFill>
                            <a:srgbClr val="000000"/>
                          </a:solidFill>
                          <a:effectLst/>
                          <a:latin typeface="Calibri" panose="020F0502020204030204" pitchFamily="34" charset="0"/>
                        </a:rPr>
                        <a:t>Chld</a:t>
                      </a:r>
                      <a:r>
                        <a:rPr lang="en-US" sz="1600" b="0" i="0" u="none" strike="noStrike" baseline="0" dirty="0">
                          <a:solidFill>
                            <a:srgbClr val="000000"/>
                          </a:solidFill>
                          <a:effectLst/>
                          <a:latin typeface="Calibri" panose="020F0502020204030204" pitchFamily="34" charset="0"/>
                        </a:rPr>
                        <a:t> </a:t>
                      </a:r>
                      <a:r>
                        <a:rPr lang="en-US" sz="1600" b="0" i="0" u="none" strike="noStrike" baseline="0" dirty="0" err="1">
                          <a:solidFill>
                            <a:srgbClr val="000000"/>
                          </a:solidFill>
                          <a:effectLst/>
                          <a:latin typeface="Calibri" panose="020F0502020204030204" pitchFamily="34" charset="0"/>
                        </a:rPr>
                        <a:t>Develpmnt</a:t>
                      </a:r>
                      <a:r>
                        <a:rPr lang="en-US" sz="1600" b="0" i="0" u="none" strike="noStrike" baseline="0" dirty="0">
                          <a:solidFill>
                            <a:srgbClr val="000000"/>
                          </a:solidFill>
                          <a:effectLst/>
                          <a:latin typeface="Calibri" panose="020F0502020204030204" pitchFamily="34" charset="0"/>
                        </a:rPr>
                        <a:t> Asst </a:t>
                      </a:r>
                      <a:r>
                        <a:rPr lang="en-US" sz="1600" b="0" i="0" u="none" strike="noStrike" baseline="0" dirty="0" err="1">
                          <a:solidFill>
                            <a:srgbClr val="000000"/>
                          </a:solidFill>
                          <a:effectLst/>
                          <a:latin typeface="Calibri" panose="020F0502020204030204" pitchFamily="34" charset="0"/>
                        </a:rPr>
                        <a:t>Tchr</a:t>
                      </a:r>
                      <a:endParaRPr lang="en-US" sz="1600" b="0" i="0" u="none" strike="noStrike" baseline="0" dirty="0">
                        <a:solidFill>
                          <a:srgbClr val="000000"/>
                        </a:solidFill>
                        <a:effectLst/>
                        <a:latin typeface="Calibri" panose="020F0502020204030204" pitchFamily="34" charset="0"/>
                      </a:endParaRPr>
                    </a:p>
                  </a:txBody>
                  <a:tcPr marL="6350" marR="6350" marT="6350" marB="0" anchor="b">
                    <a:lnL>
                      <a:noFill/>
                    </a:lnL>
                    <a:lnR>
                      <a:noFill/>
                    </a:lnR>
                    <a:lnT>
                      <a:noFill/>
                    </a:lnT>
                    <a:lnB>
                      <a:noFill/>
                    </a:lnB>
                    <a:solidFill>
                      <a:schemeClr val="accent2">
                        <a:lumMod val="20000"/>
                        <a:lumOff val="80000"/>
                      </a:schemeClr>
                    </a:solidFill>
                  </a:tcPr>
                </a:tc>
                <a:tc>
                  <a:txBody>
                    <a:bodyPr/>
                    <a:lstStyle/>
                    <a:p>
                      <a:pPr algn="ctr" fontAlgn="b"/>
                      <a:r>
                        <a:rPr lang="en-US" sz="1600" b="0" i="0" u="none" strike="noStrike" baseline="0" dirty="0">
                          <a:solidFill>
                            <a:srgbClr val="000000"/>
                          </a:solidFill>
                          <a:effectLst/>
                          <a:latin typeface="Calibri" panose="020F0502020204030204" pitchFamily="34" charset="0"/>
                        </a:rPr>
                        <a:t>15</a:t>
                      </a:r>
                    </a:p>
                  </a:txBody>
                  <a:tcPr marL="6350" marR="6350" marT="6350" marB="0" anchor="b">
                    <a:lnL>
                      <a:noFill/>
                    </a:lnL>
                    <a:lnR>
                      <a:noFill/>
                    </a:lnR>
                    <a:lnT>
                      <a:noFill/>
                    </a:lnT>
                    <a:lnB>
                      <a:noFill/>
                    </a:lnB>
                    <a:solidFill>
                      <a:schemeClr val="accent2">
                        <a:lumMod val="20000"/>
                        <a:lumOff val="80000"/>
                      </a:schemeClr>
                    </a:solidFill>
                  </a:tcPr>
                </a:tc>
                <a:extLst>
                  <a:ext uri="{0D108BD9-81ED-4DB2-BD59-A6C34878D82A}">
                    <a16:rowId xmlns:a16="http://schemas.microsoft.com/office/drawing/2014/main" val="3081652084"/>
                  </a:ext>
                </a:extLst>
              </a:tr>
              <a:tr h="184150">
                <a:tc>
                  <a:txBody>
                    <a:bodyPr/>
                    <a:lstStyle/>
                    <a:p>
                      <a:pPr algn="l" fontAlgn="b"/>
                      <a:r>
                        <a:rPr lang="en-US" sz="1600" b="0" i="0" u="none" strike="noStrike" baseline="0" dirty="0">
                          <a:solidFill>
                            <a:srgbClr val="000000"/>
                          </a:solidFill>
                          <a:effectLst/>
                          <a:latin typeface="Calibri" panose="020F0502020204030204" pitchFamily="34" charset="0"/>
                        </a:rPr>
                        <a:t> CA in Associate Teacher ECEF</a:t>
                      </a:r>
                    </a:p>
                  </a:txBody>
                  <a:tcPr marL="6350" marR="6350" marT="6350" marB="0" anchor="b">
                    <a:lnL>
                      <a:noFill/>
                    </a:lnL>
                    <a:lnR>
                      <a:noFill/>
                    </a:lnR>
                    <a:lnT>
                      <a:noFill/>
                    </a:lnT>
                    <a:lnB>
                      <a:noFill/>
                    </a:lnB>
                    <a:solidFill>
                      <a:schemeClr val="accent2">
                        <a:lumMod val="20000"/>
                        <a:lumOff val="80000"/>
                      </a:schemeClr>
                    </a:solidFill>
                  </a:tcPr>
                </a:tc>
                <a:tc>
                  <a:txBody>
                    <a:bodyPr/>
                    <a:lstStyle/>
                    <a:p>
                      <a:pPr algn="ctr" fontAlgn="b"/>
                      <a:r>
                        <a:rPr lang="en-US" sz="1600" b="0" i="0" u="none" strike="noStrike" baseline="0" dirty="0">
                          <a:solidFill>
                            <a:srgbClr val="000000"/>
                          </a:solidFill>
                          <a:effectLst/>
                          <a:latin typeface="Calibri" panose="020F0502020204030204" pitchFamily="34" charset="0"/>
                        </a:rPr>
                        <a:t>14</a:t>
                      </a:r>
                    </a:p>
                  </a:txBody>
                  <a:tcPr marL="6350" marR="6350" marT="6350" marB="0" anchor="b">
                    <a:lnL>
                      <a:noFill/>
                    </a:lnL>
                    <a:lnR>
                      <a:noFill/>
                    </a:lnR>
                    <a:lnT>
                      <a:noFill/>
                    </a:lnT>
                    <a:lnB>
                      <a:noFill/>
                    </a:lnB>
                    <a:solidFill>
                      <a:schemeClr val="accent2">
                        <a:lumMod val="20000"/>
                        <a:lumOff val="80000"/>
                      </a:schemeClr>
                    </a:solidFill>
                  </a:tcPr>
                </a:tc>
                <a:extLst>
                  <a:ext uri="{0D108BD9-81ED-4DB2-BD59-A6C34878D82A}">
                    <a16:rowId xmlns:a16="http://schemas.microsoft.com/office/drawing/2014/main" val="2264830640"/>
                  </a:ext>
                </a:extLst>
              </a:tr>
            </a:tbl>
          </a:graphicData>
        </a:graphic>
      </p:graphicFrame>
      <p:sp>
        <p:nvSpPr>
          <p:cNvPr id="5" name="TextBox 4">
            <a:extLst>
              <a:ext uri="{FF2B5EF4-FFF2-40B4-BE49-F238E27FC236}">
                <a16:creationId xmlns:a16="http://schemas.microsoft.com/office/drawing/2014/main" id="{4AE78BE9-3A38-6DAA-79CB-84570BFB2142}"/>
              </a:ext>
            </a:extLst>
          </p:cNvPr>
          <p:cNvSpPr txBox="1"/>
          <p:nvPr/>
        </p:nvSpPr>
        <p:spPr>
          <a:xfrm>
            <a:off x="465438" y="5979561"/>
            <a:ext cx="11010796" cy="307777"/>
          </a:xfrm>
          <a:prstGeom prst="rect">
            <a:avLst/>
          </a:prstGeom>
          <a:noFill/>
        </p:spPr>
        <p:txBody>
          <a:bodyPr wrap="square" rtlCol="0">
            <a:spAutoFit/>
          </a:bodyPr>
          <a:lstStyle/>
          <a:p>
            <a:r>
              <a:rPr lang="en-US" sz="1400" i="1" dirty="0"/>
              <a:t>Source: Taft College Office of Institutional Research and Planning, Awards-Count-2021-AY-1920-to-2324+1xls</a:t>
            </a:r>
          </a:p>
        </p:txBody>
      </p:sp>
      <p:sp>
        <p:nvSpPr>
          <p:cNvPr id="7" name="TextBox 6">
            <a:extLst>
              <a:ext uri="{FF2B5EF4-FFF2-40B4-BE49-F238E27FC236}">
                <a16:creationId xmlns:a16="http://schemas.microsoft.com/office/drawing/2014/main" id="{1608BF80-2DAC-BD1B-024D-E25FE3CD1DFA}"/>
              </a:ext>
            </a:extLst>
          </p:cNvPr>
          <p:cNvSpPr txBox="1"/>
          <p:nvPr/>
        </p:nvSpPr>
        <p:spPr>
          <a:xfrm>
            <a:off x="6963824" y="1829620"/>
            <a:ext cx="4191856" cy="4278094"/>
          </a:xfrm>
          <a:prstGeom prst="rect">
            <a:avLst/>
          </a:prstGeom>
          <a:noFill/>
        </p:spPr>
        <p:txBody>
          <a:bodyPr wrap="square" rtlCol="0">
            <a:spAutoFit/>
          </a:bodyPr>
          <a:lstStyle/>
          <a:p>
            <a:pPr marL="285750" indent="-285750">
              <a:buFont typeface="Arial" panose="020B0604020202020204" pitchFamily="34" charset="0"/>
              <a:buChar char="•"/>
            </a:pPr>
            <a:r>
              <a:rPr lang="en-US" sz="1600" dirty="0"/>
              <a:t>The most frequently bestowed Taft College award in the 2023-2024 Academic Year was “Certificate in CSU General Education”</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The most popular Associate of Arts degree majors are in the Liberal Arts (Math &amp; Science, Allied Health, Communication Business)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The most popular Associate of Science degree majors are Life Sciences, Criminal Justice and Dental Hygiene</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Notably, there are two popular Associate Degree for Transfer majors, Psychology and Sociology</a:t>
            </a:r>
          </a:p>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21934996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02C93-C849-084C-C9F2-8E1E8AECF7E3}"/>
              </a:ext>
            </a:extLst>
          </p:cNvPr>
          <p:cNvSpPr>
            <a:spLocks noGrp="1"/>
          </p:cNvSpPr>
          <p:nvPr>
            <p:ph type="title"/>
          </p:nvPr>
        </p:nvSpPr>
        <p:spPr/>
        <p:txBody>
          <a:bodyPr/>
          <a:lstStyle/>
          <a:p>
            <a:r>
              <a:rPr lang="en-US" dirty="0"/>
              <a:t>Transfer Rate</a:t>
            </a:r>
          </a:p>
        </p:txBody>
      </p:sp>
      <p:sp>
        <p:nvSpPr>
          <p:cNvPr id="6" name="TextBox 5">
            <a:extLst>
              <a:ext uri="{FF2B5EF4-FFF2-40B4-BE49-F238E27FC236}">
                <a16:creationId xmlns:a16="http://schemas.microsoft.com/office/drawing/2014/main" id="{A4637F19-3F87-3A16-FA0F-1B25ACE0B307}"/>
              </a:ext>
            </a:extLst>
          </p:cNvPr>
          <p:cNvSpPr txBox="1"/>
          <p:nvPr/>
        </p:nvSpPr>
        <p:spPr>
          <a:xfrm>
            <a:off x="577866" y="4853109"/>
            <a:ext cx="10577814" cy="738664"/>
          </a:xfrm>
          <a:prstGeom prst="rect">
            <a:avLst/>
          </a:prstGeom>
          <a:noFill/>
        </p:spPr>
        <p:txBody>
          <a:bodyPr wrap="square" rtlCol="0">
            <a:spAutoFit/>
          </a:bodyPr>
          <a:lstStyle/>
          <a:p>
            <a:pPr marL="285750" indent="-285750">
              <a:buFont typeface="Arial" panose="020B0604020202020204" pitchFamily="34" charset="0"/>
              <a:buChar char="•"/>
            </a:pPr>
            <a:r>
              <a:rPr lang="en-US" sz="1400" dirty="0"/>
              <a:t>Taft College locally defines transfer rate as the percentage of degree earners who transfer to a 4-year college or university the following Fall</a:t>
            </a:r>
          </a:p>
          <a:p>
            <a:pPr marL="285750" indent="-285750">
              <a:buFont typeface="Arial" panose="020B0604020202020204" pitchFamily="34" charset="0"/>
              <a:buChar char="•"/>
            </a:pPr>
            <a:r>
              <a:rPr lang="en-US" sz="1400" i="1" dirty="0"/>
              <a:t>(Note: there is a time lag in confirming transfer data; the numbers for 2022-2023 will likely increase)</a:t>
            </a:r>
          </a:p>
          <a:p>
            <a:pPr marL="285750" indent="-285750">
              <a:buFont typeface="Arial" panose="020B0604020202020204" pitchFamily="34" charset="0"/>
              <a:buChar char="•"/>
            </a:pPr>
            <a:r>
              <a:rPr lang="en-US" sz="1400" dirty="0"/>
              <a:t>While more Taft students earn local Associate degrees than ADTs, the transfer rate for ADT earners is significantly higher</a:t>
            </a:r>
          </a:p>
        </p:txBody>
      </p:sp>
      <p:sp>
        <p:nvSpPr>
          <p:cNvPr id="7" name="TextBox 6">
            <a:extLst>
              <a:ext uri="{FF2B5EF4-FFF2-40B4-BE49-F238E27FC236}">
                <a16:creationId xmlns:a16="http://schemas.microsoft.com/office/drawing/2014/main" id="{17028F44-A9C7-DB12-BA78-67AF5C085C62}"/>
              </a:ext>
            </a:extLst>
          </p:cNvPr>
          <p:cNvSpPr txBox="1"/>
          <p:nvPr/>
        </p:nvSpPr>
        <p:spPr>
          <a:xfrm>
            <a:off x="465438" y="5979561"/>
            <a:ext cx="6474197" cy="307777"/>
          </a:xfrm>
          <a:prstGeom prst="rect">
            <a:avLst/>
          </a:prstGeom>
          <a:noFill/>
        </p:spPr>
        <p:txBody>
          <a:bodyPr wrap="square" rtlCol="0">
            <a:spAutoFit/>
          </a:bodyPr>
          <a:lstStyle/>
          <a:p>
            <a:r>
              <a:rPr lang="en-US" sz="1400" i="1" dirty="0"/>
              <a:t>Source: Taft College Office of Institutional Research and Planning</a:t>
            </a:r>
          </a:p>
        </p:txBody>
      </p:sp>
      <p:pic>
        <p:nvPicPr>
          <p:cNvPr id="9" name="Picture 8">
            <a:extLst>
              <a:ext uri="{FF2B5EF4-FFF2-40B4-BE49-F238E27FC236}">
                <a16:creationId xmlns:a16="http://schemas.microsoft.com/office/drawing/2014/main" id="{AD18B178-BADE-B4EF-AFD5-202E3E6DEFAA}"/>
              </a:ext>
            </a:extLst>
          </p:cNvPr>
          <p:cNvPicPr>
            <a:picLocks noChangeAspect="1"/>
          </p:cNvPicPr>
          <p:nvPr/>
        </p:nvPicPr>
        <p:blipFill>
          <a:blip r:embed="rId2"/>
          <a:stretch>
            <a:fillRect/>
          </a:stretch>
        </p:blipFill>
        <p:spPr>
          <a:xfrm>
            <a:off x="384047" y="1810511"/>
            <a:ext cx="5530823" cy="2969447"/>
          </a:xfrm>
          <a:prstGeom prst="rect">
            <a:avLst/>
          </a:prstGeom>
        </p:spPr>
      </p:pic>
      <p:pic>
        <p:nvPicPr>
          <p:cNvPr id="11" name="Picture 10">
            <a:extLst>
              <a:ext uri="{FF2B5EF4-FFF2-40B4-BE49-F238E27FC236}">
                <a16:creationId xmlns:a16="http://schemas.microsoft.com/office/drawing/2014/main" id="{85D13B2D-6CC7-7208-3A7C-0310B9666279}"/>
              </a:ext>
            </a:extLst>
          </p:cNvPr>
          <p:cNvPicPr>
            <a:picLocks noChangeAspect="1"/>
          </p:cNvPicPr>
          <p:nvPr/>
        </p:nvPicPr>
        <p:blipFill>
          <a:blip r:embed="rId3"/>
          <a:stretch>
            <a:fillRect/>
          </a:stretch>
        </p:blipFill>
        <p:spPr>
          <a:xfrm>
            <a:off x="6126480" y="1810512"/>
            <a:ext cx="5487654" cy="2969447"/>
          </a:xfrm>
          <a:prstGeom prst="rect">
            <a:avLst/>
          </a:prstGeom>
        </p:spPr>
      </p:pic>
    </p:spTree>
    <p:extLst>
      <p:ext uri="{BB962C8B-B14F-4D97-AF65-F5344CB8AC3E}">
        <p14:creationId xmlns:p14="http://schemas.microsoft.com/office/powerpoint/2010/main" val="25095074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EE818429-CE11-CE01-8448-6D542CD02F7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t="22926" r="-50" b="19672"/>
          <a:stretch/>
        </p:blipFill>
        <p:spPr bwMode="auto">
          <a:xfrm>
            <a:off x="7245643" y="1851307"/>
            <a:ext cx="3727157" cy="213840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E5A09DEE-83E7-2A96-52D2-1570FBF4AC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943422">
            <a:off x="9005116" y="3306065"/>
            <a:ext cx="2631064" cy="161628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4A493356-403A-F907-4224-D726A0043CD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09" t="19961" b="20685"/>
          <a:stretch/>
        </p:blipFill>
        <p:spPr bwMode="auto">
          <a:xfrm rot="982224">
            <a:off x="7130266" y="3921730"/>
            <a:ext cx="2726076" cy="146506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90306AD5-F29A-417F-3466-E09C234EBF7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8535" r="1722" b="26594"/>
          <a:stretch/>
        </p:blipFill>
        <p:spPr bwMode="auto">
          <a:xfrm rot="20817171">
            <a:off x="8943145" y="4657664"/>
            <a:ext cx="2340268" cy="106851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3EDA66B-0DE7-1AF7-E823-D5FB4A7A2937}"/>
              </a:ext>
            </a:extLst>
          </p:cNvPr>
          <p:cNvSpPr>
            <a:spLocks noGrp="1"/>
          </p:cNvSpPr>
          <p:nvPr>
            <p:ph type="title"/>
          </p:nvPr>
        </p:nvSpPr>
        <p:spPr/>
        <p:txBody>
          <a:bodyPr/>
          <a:lstStyle/>
          <a:p>
            <a:r>
              <a:rPr lang="en-US" dirty="0"/>
              <a:t>Top University Transfer Destinations</a:t>
            </a:r>
          </a:p>
        </p:txBody>
      </p:sp>
      <p:graphicFrame>
        <p:nvGraphicFramePr>
          <p:cNvPr id="6" name="Content Placeholder 5">
            <a:extLst>
              <a:ext uri="{FF2B5EF4-FFF2-40B4-BE49-F238E27FC236}">
                <a16:creationId xmlns:a16="http://schemas.microsoft.com/office/drawing/2014/main" id="{CB8D86BB-5D6A-1680-7924-11952435F581}"/>
              </a:ext>
            </a:extLst>
          </p:cNvPr>
          <p:cNvGraphicFramePr>
            <a:graphicFrameLocks noGrp="1"/>
          </p:cNvGraphicFramePr>
          <p:nvPr>
            <p:ph idx="1"/>
            <p:extLst>
              <p:ext uri="{D42A27DB-BD31-4B8C-83A1-F6EECF244321}">
                <p14:modId xmlns:p14="http://schemas.microsoft.com/office/powerpoint/2010/main" val="3077631200"/>
              </p:ext>
            </p:extLst>
          </p:nvPr>
        </p:nvGraphicFramePr>
        <p:xfrm>
          <a:off x="849365" y="2020225"/>
          <a:ext cx="6154939" cy="3366572"/>
        </p:xfrm>
        <a:graphic>
          <a:graphicData uri="http://schemas.openxmlformats.org/drawingml/2006/table">
            <a:tbl>
              <a:tblPr>
                <a:tableStyleId>{5C22544A-7EE6-4342-B048-85BDC9FD1C3A}</a:tableStyleId>
              </a:tblPr>
              <a:tblGrid>
                <a:gridCol w="3576331">
                  <a:extLst>
                    <a:ext uri="{9D8B030D-6E8A-4147-A177-3AD203B41FA5}">
                      <a16:colId xmlns:a16="http://schemas.microsoft.com/office/drawing/2014/main" val="1445947723"/>
                    </a:ext>
                  </a:extLst>
                </a:gridCol>
                <a:gridCol w="2578608">
                  <a:extLst>
                    <a:ext uri="{9D8B030D-6E8A-4147-A177-3AD203B41FA5}">
                      <a16:colId xmlns:a16="http://schemas.microsoft.com/office/drawing/2014/main" val="2328813385"/>
                    </a:ext>
                  </a:extLst>
                </a:gridCol>
              </a:tblGrid>
              <a:tr h="313139">
                <a:tc>
                  <a:txBody>
                    <a:bodyPr/>
                    <a:lstStyle/>
                    <a:p>
                      <a:pPr algn="l" fontAlgn="b"/>
                      <a:r>
                        <a:rPr lang="en-US" sz="1400" b="1" u="none" strike="noStrike" dirty="0">
                          <a:effectLst/>
                        </a:rPr>
                        <a:t>Institution Name</a:t>
                      </a:r>
                      <a:endParaRPr lang="en-US" sz="1400" b="1" i="0" u="none" strike="noStrike" dirty="0">
                        <a:effectLst/>
                        <a:latin typeface="Calibri" panose="020F0502020204030204" pitchFamily="34" charset="0"/>
                      </a:endParaRPr>
                    </a:p>
                  </a:txBody>
                  <a:tcPr marL="6350" marR="6350" marT="6350" marB="0" anchor="b">
                    <a:solidFill>
                      <a:schemeClr val="accent2">
                        <a:lumMod val="60000"/>
                        <a:lumOff val="40000"/>
                      </a:schemeClr>
                    </a:solidFill>
                  </a:tcPr>
                </a:tc>
                <a:tc>
                  <a:txBody>
                    <a:bodyPr/>
                    <a:lstStyle/>
                    <a:p>
                      <a:pPr algn="ctr" fontAlgn="b"/>
                      <a:r>
                        <a:rPr lang="en-US" sz="1400" b="1" i="0" u="none" strike="noStrike" dirty="0">
                          <a:effectLst/>
                          <a:latin typeface="Calibri" panose="020F0502020204030204" pitchFamily="34" charset="0"/>
                        </a:rPr>
                        <a:t>5-Year Total Students Transferred (18/19-22/23)</a:t>
                      </a:r>
                    </a:p>
                  </a:txBody>
                  <a:tcPr marL="6350" marR="6350" marT="6350" marB="0" anchor="b">
                    <a:solidFill>
                      <a:schemeClr val="accent2">
                        <a:lumMod val="60000"/>
                        <a:lumOff val="40000"/>
                      </a:schemeClr>
                    </a:solidFill>
                  </a:tcPr>
                </a:tc>
                <a:extLst>
                  <a:ext uri="{0D108BD9-81ED-4DB2-BD59-A6C34878D82A}">
                    <a16:rowId xmlns:a16="http://schemas.microsoft.com/office/drawing/2014/main" val="2556172554"/>
                  </a:ext>
                </a:extLst>
              </a:tr>
              <a:tr h="225654">
                <a:tc>
                  <a:txBody>
                    <a:bodyPr/>
                    <a:lstStyle/>
                    <a:p>
                      <a:pPr algn="l" fontAlgn="b"/>
                      <a:r>
                        <a:rPr lang="en-US" sz="1400" u="none" strike="noStrike" dirty="0">
                          <a:effectLst/>
                        </a:rPr>
                        <a:t>CALIFORNIA STATE UNIVERSITY - BAKERSFIELD</a:t>
                      </a:r>
                      <a:endParaRPr lang="en-US" sz="1400" b="0" i="0" u="none" strike="noStrike" dirty="0">
                        <a:effectLst/>
                        <a:latin typeface="Calibri" panose="020F0502020204030204" pitchFamily="34" charset="0"/>
                      </a:endParaRPr>
                    </a:p>
                  </a:txBody>
                  <a:tcPr marL="6350" marR="6350" marT="6350" marB="0" anchor="b"/>
                </a:tc>
                <a:tc>
                  <a:txBody>
                    <a:bodyPr/>
                    <a:lstStyle/>
                    <a:p>
                      <a:pPr algn="ctr" fontAlgn="b"/>
                      <a:r>
                        <a:rPr lang="en-US" sz="1400" u="none" strike="noStrike" dirty="0">
                          <a:effectLst/>
                        </a:rPr>
                        <a:t>505</a:t>
                      </a:r>
                      <a:endParaRPr lang="en-US" sz="1400" b="0" i="0" u="none" strike="noStrike" dirty="0">
                        <a:effectLst/>
                        <a:latin typeface="Calibri" panose="020F0502020204030204" pitchFamily="34" charset="0"/>
                      </a:endParaRPr>
                    </a:p>
                  </a:txBody>
                  <a:tcPr marL="6350" marR="6350" marT="6350" marB="0" anchor="b"/>
                </a:tc>
                <a:extLst>
                  <a:ext uri="{0D108BD9-81ED-4DB2-BD59-A6C34878D82A}">
                    <a16:rowId xmlns:a16="http://schemas.microsoft.com/office/drawing/2014/main" val="2930428791"/>
                  </a:ext>
                </a:extLst>
              </a:tr>
              <a:tr h="225654">
                <a:tc>
                  <a:txBody>
                    <a:bodyPr/>
                    <a:lstStyle/>
                    <a:p>
                      <a:pPr algn="l" fontAlgn="b"/>
                      <a:r>
                        <a:rPr lang="en-US" sz="1400" u="none" strike="noStrike" dirty="0">
                          <a:effectLst/>
                        </a:rPr>
                        <a:t>CALIFORNIA STATE UNIVERSITY - FRESNO</a:t>
                      </a:r>
                      <a:endParaRPr lang="en-US" sz="1400" b="0" i="0" u="none" strike="noStrike" dirty="0">
                        <a:effectLst/>
                        <a:latin typeface="Calibri" panose="020F0502020204030204" pitchFamily="34" charset="0"/>
                      </a:endParaRPr>
                    </a:p>
                  </a:txBody>
                  <a:tcPr marL="6350" marR="6350" marT="6350" marB="0" anchor="b"/>
                </a:tc>
                <a:tc>
                  <a:txBody>
                    <a:bodyPr/>
                    <a:lstStyle/>
                    <a:p>
                      <a:pPr algn="ctr" fontAlgn="b"/>
                      <a:r>
                        <a:rPr lang="en-US" sz="1400" u="none" strike="noStrike" dirty="0">
                          <a:effectLst/>
                        </a:rPr>
                        <a:t>20</a:t>
                      </a:r>
                      <a:endParaRPr lang="en-US" sz="1400" b="0" i="0" u="none" strike="noStrike" dirty="0">
                        <a:effectLst/>
                        <a:latin typeface="Calibri" panose="020F0502020204030204" pitchFamily="34" charset="0"/>
                      </a:endParaRPr>
                    </a:p>
                  </a:txBody>
                  <a:tcPr marL="6350" marR="6350" marT="6350" marB="0" anchor="b"/>
                </a:tc>
                <a:extLst>
                  <a:ext uri="{0D108BD9-81ED-4DB2-BD59-A6C34878D82A}">
                    <a16:rowId xmlns:a16="http://schemas.microsoft.com/office/drawing/2014/main" val="207186149"/>
                  </a:ext>
                </a:extLst>
              </a:tr>
              <a:tr h="225654">
                <a:tc>
                  <a:txBody>
                    <a:bodyPr/>
                    <a:lstStyle/>
                    <a:p>
                      <a:pPr algn="l" fontAlgn="b"/>
                      <a:r>
                        <a:rPr lang="en-US" sz="1400" u="none" strike="noStrike">
                          <a:effectLst/>
                        </a:rPr>
                        <a:t>ARIZONA STATE UNIVERSITY</a:t>
                      </a:r>
                      <a:endParaRPr lang="en-US" sz="1400" b="0" i="0" u="none" strike="noStrike">
                        <a:effectLst/>
                        <a:latin typeface="Calibri" panose="020F0502020204030204" pitchFamily="34" charset="0"/>
                      </a:endParaRPr>
                    </a:p>
                  </a:txBody>
                  <a:tcPr marL="6350" marR="6350" marT="6350" marB="0" anchor="b"/>
                </a:tc>
                <a:tc>
                  <a:txBody>
                    <a:bodyPr/>
                    <a:lstStyle/>
                    <a:p>
                      <a:pPr algn="ctr" fontAlgn="b"/>
                      <a:r>
                        <a:rPr lang="en-US" sz="1400" u="none" strike="noStrike" dirty="0">
                          <a:effectLst/>
                        </a:rPr>
                        <a:t>20</a:t>
                      </a:r>
                      <a:endParaRPr lang="en-US" sz="1400" b="0" i="0" u="none" strike="noStrike" dirty="0">
                        <a:effectLst/>
                        <a:latin typeface="Calibri" panose="020F0502020204030204" pitchFamily="34" charset="0"/>
                      </a:endParaRPr>
                    </a:p>
                  </a:txBody>
                  <a:tcPr marL="6350" marR="6350" marT="6350" marB="0" anchor="b"/>
                </a:tc>
                <a:extLst>
                  <a:ext uri="{0D108BD9-81ED-4DB2-BD59-A6C34878D82A}">
                    <a16:rowId xmlns:a16="http://schemas.microsoft.com/office/drawing/2014/main" val="1585153641"/>
                  </a:ext>
                </a:extLst>
              </a:tr>
              <a:tr h="225654">
                <a:tc>
                  <a:txBody>
                    <a:bodyPr/>
                    <a:lstStyle/>
                    <a:p>
                      <a:pPr algn="l" fontAlgn="b"/>
                      <a:r>
                        <a:rPr lang="en-US" sz="1400" u="none" strike="noStrike" dirty="0">
                          <a:effectLst/>
                        </a:rPr>
                        <a:t>FRESNO PACIFIC UNIVERSITY</a:t>
                      </a:r>
                      <a:endParaRPr lang="en-US" sz="1400" b="0" i="0" u="none" strike="noStrike" dirty="0">
                        <a:effectLst/>
                        <a:latin typeface="Calibri" panose="020F0502020204030204" pitchFamily="34" charset="0"/>
                      </a:endParaRPr>
                    </a:p>
                  </a:txBody>
                  <a:tcPr marL="6350" marR="6350" marT="6350" marB="0" anchor="b"/>
                </a:tc>
                <a:tc>
                  <a:txBody>
                    <a:bodyPr/>
                    <a:lstStyle/>
                    <a:p>
                      <a:pPr algn="ctr" fontAlgn="b"/>
                      <a:r>
                        <a:rPr lang="en-US" sz="1400" u="none" strike="noStrike">
                          <a:effectLst/>
                        </a:rPr>
                        <a:t>20</a:t>
                      </a:r>
                      <a:endParaRPr lang="en-US" sz="1400" b="0" i="0" u="none" strike="noStrike">
                        <a:effectLst/>
                        <a:latin typeface="Calibri" panose="020F0502020204030204" pitchFamily="34" charset="0"/>
                      </a:endParaRPr>
                    </a:p>
                  </a:txBody>
                  <a:tcPr marL="6350" marR="6350" marT="6350" marB="0" anchor="b"/>
                </a:tc>
                <a:extLst>
                  <a:ext uri="{0D108BD9-81ED-4DB2-BD59-A6C34878D82A}">
                    <a16:rowId xmlns:a16="http://schemas.microsoft.com/office/drawing/2014/main" val="2533661981"/>
                  </a:ext>
                </a:extLst>
              </a:tr>
              <a:tr h="225654">
                <a:tc>
                  <a:txBody>
                    <a:bodyPr/>
                    <a:lstStyle/>
                    <a:p>
                      <a:pPr algn="l" fontAlgn="b"/>
                      <a:r>
                        <a:rPr lang="en-US" sz="1400" u="none" strike="noStrike" dirty="0">
                          <a:effectLst/>
                        </a:rPr>
                        <a:t>WESTERN GOVERNORS UNIVERSITY</a:t>
                      </a:r>
                      <a:endParaRPr lang="en-US" sz="1400" b="0" i="0" u="none" strike="noStrike" dirty="0">
                        <a:effectLst/>
                        <a:latin typeface="Calibri" panose="020F0502020204030204" pitchFamily="34" charset="0"/>
                      </a:endParaRPr>
                    </a:p>
                  </a:txBody>
                  <a:tcPr marL="6350" marR="6350" marT="6350" marB="0" anchor="b"/>
                </a:tc>
                <a:tc>
                  <a:txBody>
                    <a:bodyPr/>
                    <a:lstStyle/>
                    <a:p>
                      <a:pPr algn="ctr" fontAlgn="b"/>
                      <a:r>
                        <a:rPr lang="en-US" sz="1400" u="none" strike="noStrike" dirty="0">
                          <a:effectLst/>
                        </a:rPr>
                        <a:t>17</a:t>
                      </a:r>
                      <a:endParaRPr lang="en-US" sz="1400" b="0" i="0" u="none" strike="noStrike" dirty="0">
                        <a:effectLst/>
                        <a:latin typeface="Calibri" panose="020F0502020204030204" pitchFamily="34" charset="0"/>
                      </a:endParaRPr>
                    </a:p>
                  </a:txBody>
                  <a:tcPr marL="6350" marR="6350" marT="6350" marB="0" anchor="b"/>
                </a:tc>
                <a:extLst>
                  <a:ext uri="{0D108BD9-81ED-4DB2-BD59-A6C34878D82A}">
                    <a16:rowId xmlns:a16="http://schemas.microsoft.com/office/drawing/2014/main" val="342563801"/>
                  </a:ext>
                </a:extLst>
              </a:tr>
              <a:tr h="225654">
                <a:tc>
                  <a:txBody>
                    <a:bodyPr/>
                    <a:lstStyle/>
                    <a:p>
                      <a:pPr algn="l" fontAlgn="b"/>
                      <a:r>
                        <a:rPr lang="en-US" sz="1400" u="none" strike="noStrike" dirty="0">
                          <a:effectLst/>
                        </a:rPr>
                        <a:t>UNIVERSITY OF PHOENIX</a:t>
                      </a:r>
                      <a:endParaRPr lang="en-US" sz="1400" b="0" i="0" u="none" strike="noStrike" dirty="0">
                        <a:effectLst/>
                        <a:latin typeface="Calibri" panose="020F0502020204030204" pitchFamily="34" charset="0"/>
                      </a:endParaRPr>
                    </a:p>
                  </a:txBody>
                  <a:tcPr marL="6350" marR="6350" marT="6350" marB="0" anchor="b"/>
                </a:tc>
                <a:tc>
                  <a:txBody>
                    <a:bodyPr/>
                    <a:lstStyle/>
                    <a:p>
                      <a:pPr algn="ctr" fontAlgn="b"/>
                      <a:r>
                        <a:rPr lang="en-US" sz="1400" u="none" strike="noStrike" dirty="0">
                          <a:effectLst/>
                        </a:rPr>
                        <a:t>16</a:t>
                      </a:r>
                      <a:endParaRPr lang="en-US" sz="1400" b="0" i="0" u="none" strike="noStrike" dirty="0">
                        <a:effectLst/>
                        <a:latin typeface="Calibri" panose="020F0502020204030204" pitchFamily="34" charset="0"/>
                      </a:endParaRPr>
                    </a:p>
                  </a:txBody>
                  <a:tcPr marL="6350" marR="6350" marT="6350" marB="0" anchor="b"/>
                </a:tc>
                <a:extLst>
                  <a:ext uri="{0D108BD9-81ED-4DB2-BD59-A6C34878D82A}">
                    <a16:rowId xmlns:a16="http://schemas.microsoft.com/office/drawing/2014/main" val="364504797"/>
                  </a:ext>
                </a:extLst>
              </a:tr>
              <a:tr h="225654">
                <a:tc>
                  <a:txBody>
                    <a:bodyPr/>
                    <a:lstStyle/>
                    <a:p>
                      <a:pPr algn="l" fontAlgn="b"/>
                      <a:r>
                        <a:rPr lang="en-US" sz="1400" u="none" strike="noStrike" dirty="0">
                          <a:effectLst/>
                        </a:rPr>
                        <a:t>CALIFORNIA STATE UNIVERSITY - LONG BEACH</a:t>
                      </a:r>
                      <a:endParaRPr lang="en-US" sz="1400" b="0" i="0" u="none" strike="noStrike" dirty="0">
                        <a:effectLst/>
                        <a:latin typeface="Calibri" panose="020F0502020204030204" pitchFamily="34" charset="0"/>
                      </a:endParaRPr>
                    </a:p>
                  </a:txBody>
                  <a:tcPr marL="6350" marR="6350" marT="6350" marB="0" anchor="b"/>
                </a:tc>
                <a:tc>
                  <a:txBody>
                    <a:bodyPr/>
                    <a:lstStyle/>
                    <a:p>
                      <a:pPr algn="ctr" fontAlgn="b"/>
                      <a:r>
                        <a:rPr lang="en-US" sz="1400" u="none" strike="noStrike" dirty="0">
                          <a:effectLst/>
                        </a:rPr>
                        <a:t>14</a:t>
                      </a:r>
                      <a:endParaRPr lang="en-US" sz="1400" b="0" i="0" u="none" strike="noStrike" dirty="0">
                        <a:effectLst/>
                        <a:latin typeface="Calibri" panose="020F0502020204030204" pitchFamily="34" charset="0"/>
                      </a:endParaRPr>
                    </a:p>
                  </a:txBody>
                  <a:tcPr marL="6350" marR="6350" marT="6350" marB="0" anchor="b"/>
                </a:tc>
                <a:extLst>
                  <a:ext uri="{0D108BD9-81ED-4DB2-BD59-A6C34878D82A}">
                    <a16:rowId xmlns:a16="http://schemas.microsoft.com/office/drawing/2014/main" val="1185516032"/>
                  </a:ext>
                </a:extLst>
              </a:tr>
              <a:tr h="225654">
                <a:tc>
                  <a:txBody>
                    <a:bodyPr/>
                    <a:lstStyle/>
                    <a:p>
                      <a:pPr algn="l" fontAlgn="b"/>
                      <a:r>
                        <a:rPr lang="en-US" sz="1400" u="none" strike="noStrike" dirty="0">
                          <a:effectLst/>
                        </a:rPr>
                        <a:t>POINT LOMA NAZARENE UNIVERSITY</a:t>
                      </a:r>
                      <a:endParaRPr lang="en-US" sz="1400" b="0" i="0" u="none" strike="noStrike" dirty="0">
                        <a:effectLst/>
                        <a:latin typeface="Calibri" panose="020F0502020204030204" pitchFamily="34" charset="0"/>
                      </a:endParaRPr>
                    </a:p>
                  </a:txBody>
                  <a:tcPr marL="6350" marR="6350" marT="6350" marB="0" anchor="b"/>
                </a:tc>
                <a:tc>
                  <a:txBody>
                    <a:bodyPr/>
                    <a:lstStyle/>
                    <a:p>
                      <a:pPr algn="ctr" fontAlgn="b"/>
                      <a:r>
                        <a:rPr lang="en-US" sz="1400" u="none" strike="noStrike" dirty="0">
                          <a:effectLst/>
                        </a:rPr>
                        <a:t>13</a:t>
                      </a:r>
                      <a:endParaRPr lang="en-US" sz="1400" b="0" i="0" u="none" strike="noStrike" dirty="0">
                        <a:effectLst/>
                        <a:latin typeface="Calibri" panose="020F0502020204030204" pitchFamily="34" charset="0"/>
                      </a:endParaRPr>
                    </a:p>
                  </a:txBody>
                  <a:tcPr marL="6350" marR="6350" marT="6350" marB="0" anchor="b"/>
                </a:tc>
                <a:extLst>
                  <a:ext uri="{0D108BD9-81ED-4DB2-BD59-A6C34878D82A}">
                    <a16:rowId xmlns:a16="http://schemas.microsoft.com/office/drawing/2014/main" val="1846666502"/>
                  </a:ext>
                </a:extLst>
              </a:tr>
              <a:tr h="225654">
                <a:tc>
                  <a:txBody>
                    <a:bodyPr/>
                    <a:lstStyle/>
                    <a:p>
                      <a:pPr algn="l" fontAlgn="b"/>
                      <a:r>
                        <a:rPr lang="en-US" sz="1400" u="none" strike="noStrike">
                          <a:effectLst/>
                        </a:rPr>
                        <a:t>NATIONAL UNIVERSITY</a:t>
                      </a:r>
                      <a:endParaRPr lang="en-US" sz="1400" b="0" i="0" u="none" strike="noStrike">
                        <a:effectLst/>
                        <a:latin typeface="Calibri" panose="020F0502020204030204" pitchFamily="34" charset="0"/>
                      </a:endParaRPr>
                    </a:p>
                  </a:txBody>
                  <a:tcPr marL="6350" marR="6350" marT="6350" marB="0" anchor="b"/>
                </a:tc>
                <a:tc>
                  <a:txBody>
                    <a:bodyPr/>
                    <a:lstStyle/>
                    <a:p>
                      <a:pPr algn="ctr" fontAlgn="b"/>
                      <a:r>
                        <a:rPr lang="en-US" sz="1400" u="none" strike="noStrike" dirty="0">
                          <a:effectLst/>
                        </a:rPr>
                        <a:t>13</a:t>
                      </a:r>
                      <a:endParaRPr lang="en-US" sz="1400" b="0" i="0" u="none" strike="noStrike" dirty="0">
                        <a:effectLst/>
                        <a:latin typeface="Calibri" panose="020F0502020204030204" pitchFamily="34" charset="0"/>
                      </a:endParaRPr>
                    </a:p>
                  </a:txBody>
                  <a:tcPr marL="6350" marR="6350" marT="6350" marB="0" anchor="b"/>
                </a:tc>
                <a:extLst>
                  <a:ext uri="{0D108BD9-81ED-4DB2-BD59-A6C34878D82A}">
                    <a16:rowId xmlns:a16="http://schemas.microsoft.com/office/drawing/2014/main" val="1330775544"/>
                  </a:ext>
                </a:extLst>
              </a:tr>
              <a:tr h="225654">
                <a:tc>
                  <a:txBody>
                    <a:bodyPr/>
                    <a:lstStyle/>
                    <a:p>
                      <a:pPr algn="l" fontAlgn="b"/>
                      <a:r>
                        <a:rPr lang="en-US" sz="1400" u="none" strike="noStrike">
                          <a:effectLst/>
                        </a:rPr>
                        <a:t>GRAND CANYON UNIVERSITY</a:t>
                      </a:r>
                      <a:endParaRPr lang="en-US" sz="1400" b="0" i="0" u="none" strike="noStrike">
                        <a:effectLst/>
                        <a:latin typeface="Calibri" panose="020F0502020204030204" pitchFamily="34" charset="0"/>
                      </a:endParaRPr>
                    </a:p>
                  </a:txBody>
                  <a:tcPr marL="6350" marR="6350" marT="6350" marB="0" anchor="b"/>
                </a:tc>
                <a:tc>
                  <a:txBody>
                    <a:bodyPr/>
                    <a:lstStyle/>
                    <a:p>
                      <a:pPr algn="ctr" fontAlgn="b"/>
                      <a:r>
                        <a:rPr lang="en-US" sz="1400" u="none" strike="noStrike" dirty="0">
                          <a:effectLst/>
                        </a:rPr>
                        <a:t>13</a:t>
                      </a:r>
                      <a:endParaRPr lang="en-US" sz="1400" b="0" i="0" u="none" strike="noStrike" dirty="0">
                        <a:effectLst/>
                        <a:latin typeface="Calibri" panose="020F0502020204030204" pitchFamily="34" charset="0"/>
                      </a:endParaRPr>
                    </a:p>
                  </a:txBody>
                  <a:tcPr marL="6350" marR="6350" marT="6350" marB="0" anchor="b"/>
                </a:tc>
                <a:extLst>
                  <a:ext uri="{0D108BD9-81ED-4DB2-BD59-A6C34878D82A}">
                    <a16:rowId xmlns:a16="http://schemas.microsoft.com/office/drawing/2014/main" val="1292312596"/>
                  </a:ext>
                </a:extLst>
              </a:tr>
              <a:tr h="225654">
                <a:tc>
                  <a:txBody>
                    <a:bodyPr/>
                    <a:lstStyle/>
                    <a:p>
                      <a:pPr algn="l" fontAlgn="b"/>
                      <a:r>
                        <a:rPr lang="en-US" sz="1400" u="none" strike="noStrike">
                          <a:effectLst/>
                        </a:rPr>
                        <a:t>CALIFORNIA STATE UNIVERSITY- NORTHRIDGE</a:t>
                      </a:r>
                      <a:endParaRPr lang="en-US" sz="1400" b="0" i="0" u="none" strike="noStrike">
                        <a:effectLst/>
                        <a:latin typeface="Calibri" panose="020F0502020204030204" pitchFamily="34" charset="0"/>
                      </a:endParaRPr>
                    </a:p>
                  </a:txBody>
                  <a:tcPr marL="6350" marR="6350" marT="6350" marB="0" anchor="b"/>
                </a:tc>
                <a:tc>
                  <a:txBody>
                    <a:bodyPr/>
                    <a:lstStyle/>
                    <a:p>
                      <a:pPr algn="ctr" fontAlgn="b"/>
                      <a:r>
                        <a:rPr lang="en-US" sz="1400" u="none" strike="noStrike" dirty="0">
                          <a:effectLst/>
                        </a:rPr>
                        <a:t>13</a:t>
                      </a:r>
                      <a:endParaRPr lang="en-US" sz="1400" b="0" i="0" u="none" strike="noStrike" dirty="0">
                        <a:effectLst/>
                        <a:latin typeface="Calibri" panose="020F0502020204030204" pitchFamily="34" charset="0"/>
                      </a:endParaRPr>
                    </a:p>
                  </a:txBody>
                  <a:tcPr marL="6350" marR="6350" marT="6350" marB="0" anchor="b"/>
                </a:tc>
                <a:extLst>
                  <a:ext uri="{0D108BD9-81ED-4DB2-BD59-A6C34878D82A}">
                    <a16:rowId xmlns:a16="http://schemas.microsoft.com/office/drawing/2014/main" val="985310420"/>
                  </a:ext>
                </a:extLst>
              </a:tr>
              <a:tr h="225654">
                <a:tc>
                  <a:txBody>
                    <a:bodyPr/>
                    <a:lstStyle/>
                    <a:p>
                      <a:pPr algn="l" fontAlgn="b"/>
                      <a:r>
                        <a:rPr lang="en-US" sz="1400" u="none" strike="noStrike">
                          <a:effectLst/>
                        </a:rPr>
                        <a:t>SAN DIEGO STATE UNIVERSITY</a:t>
                      </a:r>
                      <a:endParaRPr lang="en-US" sz="1400" b="0" i="0" u="none" strike="noStrike">
                        <a:effectLst/>
                        <a:latin typeface="Calibri" panose="020F0502020204030204" pitchFamily="34" charset="0"/>
                      </a:endParaRPr>
                    </a:p>
                  </a:txBody>
                  <a:tcPr marL="6350" marR="6350" marT="6350" marB="0" anchor="b"/>
                </a:tc>
                <a:tc>
                  <a:txBody>
                    <a:bodyPr/>
                    <a:lstStyle/>
                    <a:p>
                      <a:pPr algn="ctr" fontAlgn="b"/>
                      <a:r>
                        <a:rPr lang="en-US" sz="1400" u="none" strike="noStrike" dirty="0">
                          <a:effectLst/>
                        </a:rPr>
                        <a:t>10</a:t>
                      </a:r>
                      <a:endParaRPr lang="en-US" sz="1400" b="0" i="0" u="none" strike="noStrike" dirty="0">
                        <a:effectLst/>
                        <a:latin typeface="Calibri" panose="020F0502020204030204" pitchFamily="34" charset="0"/>
                      </a:endParaRPr>
                    </a:p>
                  </a:txBody>
                  <a:tcPr marL="6350" marR="6350" marT="6350" marB="0" anchor="b"/>
                </a:tc>
                <a:extLst>
                  <a:ext uri="{0D108BD9-81ED-4DB2-BD59-A6C34878D82A}">
                    <a16:rowId xmlns:a16="http://schemas.microsoft.com/office/drawing/2014/main" val="1483362330"/>
                  </a:ext>
                </a:extLst>
              </a:tr>
              <a:tr h="225654">
                <a:tc>
                  <a:txBody>
                    <a:bodyPr/>
                    <a:lstStyle/>
                    <a:p>
                      <a:pPr algn="l" fontAlgn="b"/>
                      <a:r>
                        <a:rPr lang="en-US" sz="1400" u="none" strike="noStrike">
                          <a:effectLst/>
                        </a:rPr>
                        <a:t>SOUTHERN NEW HAMPSHIRE- 09WEEK</a:t>
                      </a:r>
                      <a:endParaRPr lang="en-US" sz="1400" b="0" i="0" u="none" strike="noStrike">
                        <a:effectLst/>
                        <a:latin typeface="Calibri" panose="020F0502020204030204" pitchFamily="34" charset="0"/>
                      </a:endParaRPr>
                    </a:p>
                  </a:txBody>
                  <a:tcPr marL="6350" marR="6350" marT="6350" marB="0" anchor="b"/>
                </a:tc>
                <a:tc>
                  <a:txBody>
                    <a:bodyPr/>
                    <a:lstStyle/>
                    <a:p>
                      <a:pPr algn="ctr" fontAlgn="b"/>
                      <a:r>
                        <a:rPr lang="en-US" sz="1400" u="none" strike="noStrike" dirty="0">
                          <a:effectLst/>
                        </a:rPr>
                        <a:t>10</a:t>
                      </a:r>
                      <a:endParaRPr lang="en-US" sz="1400" b="0" i="0" u="none" strike="noStrike" dirty="0">
                        <a:effectLst/>
                        <a:latin typeface="Calibri" panose="020F0502020204030204" pitchFamily="34" charset="0"/>
                      </a:endParaRPr>
                    </a:p>
                  </a:txBody>
                  <a:tcPr marL="6350" marR="6350" marT="6350" marB="0" anchor="b"/>
                </a:tc>
                <a:extLst>
                  <a:ext uri="{0D108BD9-81ED-4DB2-BD59-A6C34878D82A}">
                    <a16:rowId xmlns:a16="http://schemas.microsoft.com/office/drawing/2014/main" val="1710056621"/>
                  </a:ext>
                </a:extLst>
              </a:tr>
            </a:tbl>
          </a:graphicData>
        </a:graphic>
      </p:graphicFrame>
      <p:sp>
        <p:nvSpPr>
          <p:cNvPr id="7" name="TextBox 6">
            <a:extLst>
              <a:ext uri="{FF2B5EF4-FFF2-40B4-BE49-F238E27FC236}">
                <a16:creationId xmlns:a16="http://schemas.microsoft.com/office/drawing/2014/main" id="{53162B6B-75D6-BA1B-3191-1F898A66217E}"/>
              </a:ext>
            </a:extLst>
          </p:cNvPr>
          <p:cNvSpPr txBox="1"/>
          <p:nvPr/>
        </p:nvSpPr>
        <p:spPr>
          <a:xfrm>
            <a:off x="465438" y="5979561"/>
            <a:ext cx="9829268" cy="307777"/>
          </a:xfrm>
          <a:prstGeom prst="rect">
            <a:avLst/>
          </a:prstGeom>
          <a:noFill/>
        </p:spPr>
        <p:txBody>
          <a:bodyPr wrap="square" rtlCol="0">
            <a:spAutoFit/>
          </a:bodyPr>
          <a:lstStyle/>
          <a:p>
            <a:r>
              <a:rPr lang="en-US" sz="1400" i="1" dirty="0"/>
              <a:t>Source: Taft College Office of Institutional Research and Planning, Degree &amp; Transfer </a:t>
            </a:r>
            <a:r>
              <a:rPr lang="en-US" sz="1400" i="1" dirty="0" err="1"/>
              <a:t>PowerBI</a:t>
            </a:r>
            <a:r>
              <a:rPr lang="en-US" sz="1400" i="1" dirty="0"/>
              <a:t> Dashboard data download</a:t>
            </a:r>
          </a:p>
        </p:txBody>
      </p:sp>
    </p:spTree>
    <p:extLst>
      <p:ext uri="{BB962C8B-B14F-4D97-AF65-F5344CB8AC3E}">
        <p14:creationId xmlns:p14="http://schemas.microsoft.com/office/powerpoint/2010/main" val="5945102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56B07-BDE1-FF84-84A1-0E5C0197104A}"/>
              </a:ext>
            </a:extLst>
          </p:cNvPr>
          <p:cNvSpPr>
            <a:spLocks noGrp="1"/>
          </p:cNvSpPr>
          <p:nvPr>
            <p:ph type="title"/>
          </p:nvPr>
        </p:nvSpPr>
        <p:spPr/>
        <p:txBody>
          <a:bodyPr/>
          <a:lstStyle/>
          <a:p>
            <a:r>
              <a:rPr lang="en-US" dirty="0"/>
              <a:t>Career Education Outcomes, 2023</a:t>
            </a:r>
          </a:p>
        </p:txBody>
      </p:sp>
      <p:graphicFrame>
        <p:nvGraphicFramePr>
          <p:cNvPr id="4" name="Content Placeholder 3">
            <a:extLst>
              <a:ext uri="{FF2B5EF4-FFF2-40B4-BE49-F238E27FC236}">
                <a16:creationId xmlns:a16="http://schemas.microsoft.com/office/drawing/2014/main" id="{BB2210B7-3365-10EE-4B36-025B4BDA4940}"/>
              </a:ext>
            </a:extLst>
          </p:cNvPr>
          <p:cNvGraphicFramePr>
            <a:graphicFrameLocks noGrp="1"/>
          </p:cNvGraphicFramePr>
          <p:nvPr>
            <p:ph idx="1"/>
          </p:nvPr>
        </p:nvGraphicFramePr>
        <p:xfrm>
          <a:off x="721361" y="1927542"/>
          <a:ext cx="6939279" cy="3711260"/>
        </p:xfrm>
        <a:graphic>
          <a:graphicData uri="http://schemas.openxmlformats.org/drawingml/2006/table">
            <a:tbl>
              <a:tblPr firstRow="1" bandRow="1">
                <a:tableStyleId>{5C22544A-7EE6-4342-B048-85BDC9FD1C3A}</a:tableStyleId>
              </a:tblPr>
              <a:tblGrid>
                <a:gridCol w="4104639">
                  <a:extLst>
                    <a:ext uri="{9D8B030D-6E8A-4147-A177-3AD203B41FA5}">
                      <a16:colId xmlns:a16="http://schemas.microsoft.com/office/drawing/2014/main" val="4066689788"/>
                    </a:ext>
                  </a:extLst>
                </a:gridCol>
                <a:gridCol w="1381760">
                  <a:extLst>
                    <a:ext uri="{9D8B030D-6E8A-4147-A177-3AD203B41FA5}">
                      <a16:colId xmlns:a16="http://schemas.microsoft.com/office/drawing/2014/main" val="2056460480"/>
                    </a:ext>
                  </a:extLst>
                </a:gridCol>
                <a:gridCol w="1452880">
                  <a:extLst>
                    <a:ext uri="{9D8B030D-6E8A-4147-A177-3AD203B41FA5}">
                      <a16:colId xmlns:a16="http://schemas.microsoft.com/office/drawing/2014/main" val="464357843"/>
                    </a:ext>
                  </a:extLst>
                </a:gridCol>
              </a:tblGrid>
              <a:tr h="371126">
                <a:tc>
                  <a:txBody>
                    <a:bodyPr/>
                    <a:lstStyle/>
                    <a:p>
                      <a:endParaRPr lang="en-US" dirty="0"/>
                    </a:p>
                  </a:txBody>
                  <a:tcPr/>
                </a:tc>
                <a:tc>
                  <a:txBody>
                    <a:bodyPr/>
                    <a:lstStyle/>
                    <a:p>
                      <a:pPr algn="ctr"/>
                      <a:r>
                        <a:rPr lang="en-US" dirty="0"/>
                        <a:t>Taft College</a:t>
                      </a:r>
                    </a:p>
                  </a:txBody>
                  <a:tcPr/>
                </a:tc>
                <a:tc>
                  <a:txBody>
                    <a:bodyPr/>
                    <a:lstStyle/>
                    <a:p>
                      <a:pPr algn="ctr"/>
                      <a:r>
                        <a:rPr lang="en-US" dirty="0"/>
                        <a:t>All CCCs</a:t>
                      </a:r>
                    </a:p>
                  </a:txBody>
                  <a:tcPr/>
                </a:tc>
                <a:extLst>
                  <a:ext uri="{0D108BD9-81ED-4DB2-BD59-A6C34878D82A}">
                    <a16:rowId xmlns:a16="http://schemas.microsoft.com/office/drawing/2014/main" val="2613488233"/>
                  </a:ext>
                </a:extLst>
              </a:tr>
              <a:tr h="371126">
                <a:tc>
                  <a:txBody>
                    <a:bodyPr/>
                    <a:lstStyle/>
                    <a:p>
                      <a:r>
                        <a:rPr lang="en-US" dirty="0"/>
                        <a:t>N</a:t>
                      </a:r>
                    </a:p>
                  </a:txBody>
                  <a:tcPr/>
                </a:tc>
                <a:tc>
                  <a:txBody>
                    <a:bodyPr/>
                    <a:lstStyle/>
                    <a:p>
                      <a:pPr algn="ctr"/>
                      <a:r>
                        <a:rPr lang="en-US" dirty="0"/>
                        <a:t>390</a:t>
                      </a:r>
                    </a:p>
                  </a:txBody>
                  <a:tcPr/>
                </a:tc>
                <a:tc>
                  <a:txBody>
                    <a:bodyPr/>
                    <a:lstStyle/>
                    <a:p>
                      <a:pPr algn="ctr"/>
                      <a:r>
                        <a:rPr lang="en-US" dirty="0"/>
                        <a:t>166,305</a:t>
                      </a:r>
                    </a:p>
                  </a:txBody>
                  <a:tcPr/>
                </a:tc>
                <a:extLst>
                  <a:ext uri="{0D108BD9-81ED-4DB2-BD59-A6C34878D82A}">
                    <a16:rowId xmlns:a16="http://schemas.microsoft.com/office/drawing/2014/main" val="2899071118"/>
                  </a:ext>
                </a:extLst>
              </a:tr>
              <a:tr h="371126">
                <a:tc>
                  <a:txBody>
                    <a:bodyPr/>
                    <a:lstStyle/>
                    <a:p>
                      <a:r>
                        <a:rPr lang="en-US" dirty="0"/>
                        <a:t>Response Rate</a:t>
                      </a:r>
                    </a:p>
                  </a:txBody>
                  <a:tcPr/>
                </a:tc>
                <a:tc>
                  <a:txBody>
                    <a:bodyPr/>
                    <a:lstStyle/>
                    <a:p>
                      <a:pPr algn="ctr"/>
                      <a:r>
                        <a:rPr lang="en-US" dirty="0"/>
                        <a:t>24%</a:t>
                      </a:r>
                    </a:p>
                  </a:txBody>
                  <a:tcPr/>
                </a:tc>
                <a:tc>
                  <a:txBody>
                    <a:bodyPr/>
                    <a:lstStyle/>
                    <a:p>
                      <a:pPr algn="ctr"/>
                      <a:r>
                        <a:rPr lang="en-US" dirty="0"/>
                        <a:t>23%</a:t>
                      </a:r>
                    </a:p>
                  </a:txBody>
                  <a:tcPr/>
                </a:tc>
                <a:extLst>
                  <a:ext uri="{0D108BD9-81ED-4DB2-BD59-A6C34878D82A}">
                    <a16:rowId xmlns:a16="http://schemas.microsoft.com/office/drawing/2014/main" val="3688057786"/>
                  </a:ext>
                </a:extLst>
              </a:tr>
              <a:tr h="371126">
                <a:tc>
                  <a:txBody>
                    <a:bodyPr/>
                    <a:lstStyle/>
                    <a:p>
                      <a:r>
                        <a:rPr lang="en-US" dirty="0"/>
                        <a:t>% Employed for Pay</a:t>
                      </a:r>
                    </a:p>
                  </a:txBody>
                  <a:tcPr/>
                </a:tc>
                <a:tc>
                  <a:txBody>
                    <a:bodyPr/>
                    <a:lstStyle/>
                    <a:p>
                      <a:pPr algn="ctr"/>
                      <a:r>
                        <a:rPr lang="en-US" dirty="0"/>
                        <a:t>80%</a:t>
                      </a:r>
                    </a:p>
                  </a:txBody>
                  <a:tcPr/>
                </a:tc>
                <a:tc>
                  <a:txBody>
                    <a:bodyPr/>
                    <a:lstStyle/>
                    <a:p>
                      <a:pPr algn="ctr"/>
                      <a:r>
                        <a:rPr lang="en-US" dirty="0"/>
                        <a:t>81%</a:t>
                      </a:r>
                    </a:p>
                  </a:txBody>
                  <a:tcPr/>
                </a:tc>
                <a:extLst>
                  <a:ext uri="{0D108BD9-81ED-4DB2-BD59-A6C34878D82A}">
                    <a16:rowId xmlns:a16="http://schemas.microsoft.com/office/drawing/2014/main" val="2241890974"/>
                  </a:ext>
                </a:extLst>
              </a:tr>
              <a:tr h="371126">
                <a:tc>
                  <a:txBody>
                    <a:bodyPr/>
                    <a:lstStyle/>
                    <a:p>
                      <a:r>
                        <a:rPr lang="en-US" dirty="0"/>
                        <a:t>Job Closely Related to Studies/Training</a:t>
                      </a:r>
                    </a:p>
                  </a:txBody>
                  <a:tcPr/>
                </a:tc>
                <a:tc>
                  <a:txBody>
                    <a:bodyPr/>
                    <a:lstStyle/>
                    <a:p>
                      <a:pPr algn="ctr"/>
                      <a:r>
                        <a:rPr lang="en-US" dirty="0"/>
                        <a:t>67%</a:t>
                      </a:r>
                    </a:p>
                  </a:txBody>
                  <a:tcPr/>
                </a:tc>
                <a:tc>
                  <a:txBody>
                    <a:bodyPr/>
                    <a:lstStyle/>
                    <a:p>
                      <a:pPr algn="ctr"/>
                      <a:r>
                        <a:rPr lang="en-US" dirty="0"/>
                        <a:t>71%</a:t>
                      </a:r>
                    </a:p>
                  </a:txBody>
                  <a:tcPr/>
                </a:tc>
                <a:extLst>
                  <a:ext uri="{0D108BD9-81ED-4DB2-BD59-A6C34878D82A}">
                    <a16:rowId xmlns:a16="http://schemas.microsoft.com/office/drawing/2014/main" val="4104577783"/>
                  </a:ext>
                </a:extLst>
              </a:tr>
              <a:tr h="371126">
                <a:tc>
                  <a:txBody>
                    <a:bodyPr/>
                    <a:lstStyle/>
                    <a:p>
                      <a:r>
                        <a:rPr lang="en-US" dirty="0"/>
                        <a:t>Program Satisfaction</a:t>
                      </a:r>
                    </a:p>
                  </a:txBody>
                  <a:tcPr/>
                </a:tc>
                <a:tc>
                  <a:txBody>
                    <a:bodyPr/>
                    <a:lstStyle/>
                    <a:p>
                      <a:pPr algn="ctr"/>
                      <a:r>
                        <a:rPr lang="en-US" dirty="0"/>
                        <a:t>93%</a:t>
                      </a:r>
                    </a:p>
                  </a:txBody>
                  <a:tcPr/>
                </a:tc>
                <a:tc>
                  <a:txBody>
                    <a:bodyPr/>
                    <a:lstStyle/>
                    <a:p>
                      <a:pPr algn="ctr"/>
                      <a:r>
                        <a:rPr lang="en-US" dirty="0"/>
                        <a:t>90%</a:t>
                      </a:r>
                    </a:p>
                  </a:txBody>
                  <a:tcPr/>
                </a:tc>
                <a:extLst>
                  <a:ext uri="{0D108BD9-81ED-4DB2-BD59-A6C34878D82A}">
                    <a16:rowId xmlns:a16="http://schemas.microsoft.com/office/drawing/2014/main" val="3435474144"/>
                  </a:ext>
                </a:extLst>
              </a:tr>
              <a:tr h="371126">
                <a:tc>
                  <a:txBody>
                    <a:bodyPr/>
                    <a:lstStyle/>
                    <a:p>
                      <a:r>
                        <a:rPr lang="en-US" dirty="0"/>
                        <a:t>Wages Prior to Studies/Training</a:t>
                      </a:r>
                    </a:p>
                  </a:txBody>
                  <a:tcPr/>
                </a:tc>
                <a:tc>
                  <a:txBody>
                    <a:bodyPr/>
                    <a:lstStyle/>
                    <a:p>
                      <a:pPr algn="ctr"/>
                      <a:r>
                        <a:rPr lang="en-US" dirty="0"/>
                        <a:t>$16.01</a:t>
                      </a:r>
                    </a:p>
                  </a:txBody>
                  <a:tcPr/>
                </a:tc>
                <a:tc>
                  <a:txBody>
                    <a:bodyPr/>
                    <a:lstStyle/>
                    <a:p>
                      <a:pPr algn="ctr"/>
                      <a:r>
                        <a:rPr lang="en-US" dirty="0"/>
                        <a:t>$19.23</a:t>
                      </a:r>
                    </a:p>
                  </a:txBody>
                  <a:tcPr/>
                </a:tc>
                <a:extLst>
                  <a:ext uri="{0D108BD9-81ED-4DB2-BD59-A6C34878D82A}">
                    <a16:rowId xmlns:a16="http://schemas.microsoft.com/office/drawing/2014/main" val="3671935304"/>
                  </a:ext>
                </a:extLst>
              </a:tr>
              <a:tr h="371126">
                <a:tc>
                  <a:txBody>
                    <a:bodyPr/>
                    <a:lstStyle/>
                    <a:p>
                      <a:r>
                        <a:rPr lang="en-US" dirty="0"/>
                        <a:t>Wages After Studies/Training</a:t>
                      </a:r>
                    </a:p>
                  </a:txBody>
                  <a:tcPr/>
                </a:tc>
                <a:tc>
                  <a:txBody>
                    <a:bodyPr/>
                    <a:lstStyle/>
                    <a:p>
                      <a:pPr algn="ctr"/>
                      <a:r>
                        <a:rPr lang="en-US" dirty="0"/>
                        <a:t>$22.00</a:t>
                      </a:r>
                    </a:p>
                  </a:txBody>
                  <a:tcPr/>
                </a:tc>
                <a:tc>
                  <a:txBody>
                    <a:bodyPr/>
                    <a:lstStyle/>
                    <a:p>
                      <a:pPr algn="ctr"/>
                      <a:r>
                        <a:rPr lang="en-US" dirty="0"/>
                        <a:t>$30.00</a:t>
                      </a:r>
                    </a:p>
                  </a:txBody>
                  <a:tcPr/>
                </a:tc>
                <a:extLst>
                  <a:ext uri="{0D108BD9-81ED-4DB2-BD59-A6C34878D82A}">
                    <a16:rowId xmlns:a16="http://schemas.microsoft.com/office/drawing/2014/main" val="3118220690"/>
                  </a:ext>
                </a:extLst>
              </a:tr>
              <a:tr h="371126">
                <a:tc>
                  <a:txBody>
                    <a:bodyPr/>
                    <a:lstStyle/>
                    <a:p>
                      <a:r>
                        <a:rPr lang="en-US" dirty="0"/>
                        <a:t>Change in Wages</a:t>
                      </a:r>
                    </a:p>
                  </a:txBody>
                  <a:tcPr/>
                </a:tc>
                <a:tc>
                  <a:txBody>
                    <a:bodyPr/>
                    <a:lstStyle/>
                    <a:p>
                      <a:pPr algn="ctr"/>
                      <a:r>
                        <a:rPr lang="en-US" dirty="0"/>
                        <a:t>$5.99</a:t>
                      </a:r>
                    </a:p>
                  </a:txBody>
                  <a:tcPr/>
                </a:tc>
                <a:tc>
                  <a:txBody>
                    <a:bodyPr/>
                    <a:lstStyle/>
                    <a:p>
                      <a:pPr algn="ctr"/>
                      <a:r>
                        <a:rPr lang="en-US" dirty="0"/>
                        <a:t>$10.77</a:t>
                      </a:r>
                    </a:p>
                  </a:txBody>
                  <a:tcPr/>
                </a:tc>
                <a:extLst>
                  <a:ext uri="{0D108BD9-81ED-4DB2-BD59-A6C34878D82A}">
                    <a16:rowId xmlns:a16="http://schemas.microsoft.com/office/drawing/2014/main" val="1096121772"/>
                  </a:ext>
                </a:extLst>
              </a:tr>
              <a:tr h="371126">
                <a:tc>
                  <a:txBody>
                    <a:bodyPr/>
                    <a:lstStyle/>
                    <a:p>
                      <a:r>
                        <a:rPr lang="en-US" dirty="0"/>
                        <a:t>% Change in Wages</a:t>
                      </a:r>
                    </a:p>
                  </a:txBody>
                  <a:tcPr/>
                </a:tc>
                <a:tc>
                  <a:txBody>
                    <a:bodyPr/>
                    <a:lstStyle/>
                    <a:p>
                      <a:pPr algn="ctr"/>
                      <a:r>
                        <a:rPr lang="en-US" dirty="0"/>
                        <a:t>37%</a:t>
                      </a:r>
                    </a:p>
                  </a:txBody>
                  <a:tcPr/>
                </a:tc>
                <a:tc>
                  <a:txBody>
                    <a:bodyPr/>
                    <a:lstStyle/>
                    <a:p>
                      <a:pPr algn="ctr"/>
                      <a:r>
                        <a:rPr lang="en-US" dirty="0"/>
                        <a:t>56%</a:t>
                      </a:r>
                    </a:p>
                  </a:txBody>
                  <a:tcPr/>
                </a:tc>
                <a:extLst>
                  <a:ext uri="{0D108BD9-81ED-4DB2-BD59-A6C34878D82A}">
                    <a16:rowId xmlns:a16="http://schemas.microsoft.com/office/drawing/2014/main" val="3747642789"/>
                  </a:ext>
                </a:extLst>
              </a:tr>
            </a:tbl>
          </a:graphicData>
        </a:graphic>
      </p:graphicFrame>
      <p:sp>
        <p:nvSpPr>
          <p:cNvPr id="5" name="TextBox 4">
            <a:extLst>
              <a:ext uri="{FF2B5EF4-FFF2-40B4-BE49-F238E27FC236}">
                <a16:creationId xmlns:a16="http://schemas.microsoft.com/office/drawing/2014/main" id="{C2608AC0-5387-4152-3D33-39C492C2F6BF}"/>
              </a:ext>
            </a:extLst>
          </p:cNvPr>
          <p:cNvSpPr txBox="1"/>
          <p:nvPr/>
        </p:nvSpPr>
        <p:spPr>
          <a:xfrm>
            <a:off x="721361" y="5734594"/>
            <a:ext cx="11115039" cy="307777"/>
          </a:xfrm>
          <a:prstGeom prst="rect">
            <a:avLst/>
          </a:prstGeom>
          <a:noFill/>
        </p:spPr>
        <p:txBody>
          <a:bodyPr wrap="square" rtlCol="0">
            <a:spAutoFit/>
          </a:bodyPr>
          <a:lstStyle/>
          <a:p>
            <a:r>
              <a:rPr lang="en-US" sz="1400" i="1" dirty="0"/>
              <a:t>Source: California Community Colleges Career &amp; Technical Education Employment Outcomes Survey (</a:t>
            </a:r>
            <a:r>
              <a:rPr lang="en-US" sz="1400" i="1" dirty="0">
                <a:hlinkClick r:id="rId2"/>
              </a:rPr>
              <a:t>CTEOS</a:t>
            </a:r>
            <a:r>
              <a:rPr lang="en-US" sz="1400" i="1" dirty="0"/>
              <a:t>)</a:t>
            </a:r>
          </a:p>
        </p:txBody>
      </p:sp>
      <p:sp>
        <p:nvSpPr>
          <p:cNvPr id="6" name="TextBox 5">
            <a:extLst>
              <a:ext uri="{FF2B5EF4-FFF2-40B4-BE49-F238E27FC236}">
                <a16:creationId xmlns:a16="http://schemas.microsoft.com/office/drawing/2014/main" id="{26F45BB4-748C-9F52-CB1D-98715F650115}"/>
              </a:ext>
            </a:extLst>
          </p:cNvPr>
          <p:cNvSpPr txBox="1"/>
          <p:nvPr/>
        </p:nvSpPr>
        <p:spPr>
          <a:xfrm>
            <a:off x="8046720" y="2571700"/>
            <a:ext cx="3423919" cy="2585323"/>
          </a:xfrm>
          <a:prstGeom prst="rect">
            <a:avLst/>
          </a:prstGeom>
          <a:noFill/>
        </p:spPr>
        <p:txBody>
          <a:bodyPr wrap="square" rtlCol="0">
            <a:spAutoFit/>
          </a:bodyPr>
          <a:lstStyle/>
          <a:p>
            <a:pPr marL="285750" indent="-285750">
              <a:buFont typeface="Arial" panose="020B0604020202020204" pitchFamily="34" charset="0"/>
              <a:buChar char="•"/>
            </a:pPr>
            <a:r>
              <a:rPr lang="en-US" dirty="0"/>
              <a:t>Taft College students, and CCC students statewide, show an increase in earnings after participating in career education programs.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increase in wages brings students, on average, above the living wage</a:t>
            </a:r>
          </a:p>
        </p:txBody>
      </p:sp>
    </p:spTree>
    <p:extLst>
      <p:ext uri="{BB962C8B-B14F-4D97-AF65-F5344CB8AC3E}">
        <p14:creationId xmlns:p14="http://schemas.microsoft.com/office/powerpoint/2010/main" val="18614002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774B7-1FD8-1434-BD6A-0907913FF1E2}"/>
              </a:ext>
            </a:extLst>
          </p:cNvPr>
          <p:cNvSpPr>
            <a:spLocks noGrp="1"/>
          </p:cNvSpPr>
          <p:nvPr>
            <p:ph type="title"/>
          </p:nvPr>
        </p:nvSpPr>
        <p:spPr/>
        <p:txBody>
          <a:bodyPr/>
          <a:lstStyle/>
          <a:p>
            <a:r>
              <a:rPr lang="en-US" dirty="0"/>
              <a:t>Taft CTE Awards with Highest Wage Gains, 2017-2023</a:t>
            </a:r>
          </a:p>
        </p:txBody>
      </p:sp>
      <p:graphicFrame>
        <p:nvGraphicFramePr>
          <p:cNvPr id="4" name="Content Placeholder 6">
            <a:extLst>
              <a:ext uri="{FF2B5EF4-FFF2-40B4-BE49-F238E27FC236}">
                <a16:creationId xmlns:a16="http://schemas.microsoft.com/office/drawing/2014/main" id="{FCCE0368-4B19-A86F-F482-0C0819B5963A}"/>
              </a:ext>
            </a:extLst>
          </p:cNvPr>
          <p:cNvGraphicFramePr>
            <a:graphicFrameLocks/>
          </p:cNvGraphicFramePr>
          <p:nvPr>
            <p:extLst>
              <p:ext uri="{D42A27DB-BD31-4B8C-83A1-F6EECF244321}">
                <p14:modId xmlns:p14="http://schemas.microsoft.com/office/powerpoint/2010/main" val="2997168768"/>
              </p:ext>
            </p:extLst>
          </p:nvPr>
        </p:nvGraphicFramePr>
        <p:xfrm>
          <a:off x="6437376" y="2236100"/>
          <a:ext cx="4386960" cy="3281510"/>
        </p:xfrm>
        <a:graphic>
          <a:graphicData uri="http://schemas.openxmlformats.org/drawingml/2006/table">
            <a:tbl>
              <a:tblPr firstRow="1" bandRow="1">
                <a:tableStyleId>{5C22544A-7EE6-4342-B048-85BDC9FD1C3A}</a:tableStyleId>
              </a:tblPr>
              <a:tblGrid>
                <a:gridCol w="4386960">
                  <a:extLst>
                    <a:ext uri="{9D8B030D-6E8A-4147-A177-3AD203B41FA5}">
                      <a16:colId xmlns:a16="http://schemas.microsoft.com/office/drawing/2014/main" val="3900362072"/>
                    </a:ext>
                  </a:extLst>
                </a:gridCol>
              </a:tblGrid>
              <a:tr h="278748">
                <a:tc>
                  <a:txBody>
                    <a:bodyPr/>
                    <a:lstStyle/>
                    <a:p>
                      <a:pPr algn="ctr" fontAlgn="b"/>
                      <a:r>
                        <a:rPr lang="en-US" sz="1600" b="0" i="0" u="none" strike="noStrike" dirty="0">
                          <a:solidFill>
                            <a:srgbClr val="000000"/>
                          </a:solidFill>
                          <a:effectLst/>
                          <a:latin typeface="Calibri" panose="020F0502020204030204" pitchFamily="34" charset="0"/>
                        </a:rPr>
                        <a:t>Award (Major or Certificate) with Highest Wage Gain, 20217-2023</a:t>
                      </a:r>
                    </a:p>
                  </a:txBody>
                  <a:tcPr marL="6350" marR="6350" marT="6350" marB="0" anchor="b"/>
                </a:tc>
                <a:extLst>
                  <a:ext uri="{0D108BD9-81ED-4DB2-BD59-A6C34878D82A}">
                    <a16:rowId xmlns:a16="http://schemas.microsoft.com/office/drawing/2014/main" val="2007956396"/>
                  </a:ext>
                </a:extLst>
              </a:tr>
              <a:tr h="278748">
                <a:tc>
                  <a:txBody>
                    <a:bodyPr/>
                    <a:lstStyle/>
                    <a:p>
                      <a:pPr algn="l" fontAlgn="b"/>
                      <a:r>
                        <a:rPr lang="en-US" sz="1600" b="0" i="0" u="none" strike="noStrike" dirty="0">
                          <a:solidFill>
                            <a:srgbClr val="000000"/>
                          </a:solidFill>
                          <a:effectLst/>
                          <a:latin typeface="Calibri" panose="020F0502020204030204" pitchFamily="34" charset="0"/>
                        </a:rPr>
                        <a:t>Dental Hygiene</a:t>
                      </a:r>
                    </a:p>
                  </a:txBody>
                  <a:tcPr marL="6350" marR="6350" marT="6350" marB="0" anchor="b"/>
                </a:tc>
                <a:extLst>
                  <a:ext uri="{0D108BD9-81ED-4DB2-BD59-A6C34878D82A}">
                    <a16:rowId xmlns:a16="http://schemas.microsoft.com/office/drawing/2014/main" val="29109701"/>
                  </a:ext>
                </a:extLst>
              </a:tr>
              <a:tr h="278748">
                <a:tc>
                  <a:txBody>
                    <a:bodyPr/>
                    <a:lstStyle/>
                    <a:p>
                      <a:pPr algn="l" fontAlgn="b"/>
                      <a:r>
                        <a:rPr lang="en-US" sz="1600" b="0" i="0" u="none" strike="noStrike" dirty="0">
                          <a:solidFill>
                            <a:srgbClr val="000000"/>
                          </a:solidFill>
                          <a:effectLst/>
                          <a:latin typeface="Calibri" panose="020F0502020204030204" pitchFamily="34" charset="0"/>
                        </a:rPr>
                        <a:t>Energy Technology</a:t>
                      </a:r>
                    </a:p>
                  </a:txBody>
                  <a:tcPr marL="6350" marR="6350" marT="6350" marB="0" anchor="b"/>
                </a:tc>
                <a:extLst>
                  <a:ext uri="{0D108BD9-81ED-4DB2-BD59-A6C34878D82A}">
                    <a16:rowId xmlns:a16="http://schemas.microsoft.com/office/drawing/2014/main" val="1901829145"/>
                  </a:ext>
                </a:extLst>
              </a:tr>
              <a:tr h="278748">
                <a:tc>
                  <a:txBody>
                    <a:bodyPr/>
                    <a:lstStyle/>
                    <a:p>
                      <a:pPr algn="l" fontAlgn="b"/>
                      <a:r>
                        <a:rPr lang="en-US" sz="1600" b="0" i="0" u="none" strike="noStrike" dirty="0">
                          <a:solidFill>
                            <a:srgbClr val="000000"/>
                          </a:solidFill>
                          <a:effectLst/>
                          <a:latin typeface="Calibri" panose="020F0502020204030204" pitchFamily="34" charset="0"/>
                        </a:rPr>
                        <a:t>Management</a:t>
                      </a:r>
                    </a:p>
                  </a:txBody>
                  <a:tcPr marL="6350" marR="6350" marT="6350" marB="0" anchor="b"/>
                </a:tc>
                <a:extLst>
                  <a:ext uri="{0D108BD9-81ED-4DB2-BD59-A6C34878D82A}">
                    <a16:rowId xmlns:a16="http://schemas.microsoft.com/office/drawing/2014/main" val="3236853798"/>
                  </a:ext>
                </a:extLst>
              </a:tr>
              <a:tr h="278748">
                <a:tc>
                  <a:txBody>
                    <a:bodyPr/>
                    <a:lstStyle/>
                    <a:p>
                      <a:pPr algn="l" fontAlgn="b"/>
                      <a:r>
                        <a:rPr lang="en-US" sz="1600" b="0" i="0" u="none" strike="noStrike" dirty="0">
                          <a:solidFill>
                            <a:srgbClr val="000000"/>
                          </a:solidFill>
                          <a:effectLst/>
                          <a:latin typeface="Calibri" panose="020F0502020204030204" pitchFamily="34" charset="0"/>
                        </a:rPr>
                        <a:t>Early Care, Education &amp; Family Studies</a:t>
                      </a:r>
                    </a:p>
                  </a:txBody>
                  <a:tcPr marL="6350" marR="6350" marT="6350" marB="0" anchor="b"/>
                </a:tc>
                <a:extLst>
                  <a:ext uri="{0D108BD9-81ED-4DB2-BD59-A6C34878D82A}">
                    <a16:rowId xmlns:a16="http://schemas.microsoft.com/office/drawing/2014/main" val="3421512709"/>
                  </a:ext>
                </a:extLst>
              </a:tr>
              <a:tr h="278748">
                <a:tc>
                  <a:txBody>
                    <a:bodyPr/>
                    <a:lstStyle/>
                    <a:p>
                      <a:pPr algn="l" fontAlgn="b"/>
                      <a:r>
                        <a:rPr lang="en-US" sz="1600" b="0" i="0" u="none" strike="noStrike" dirty="0">
                          <a:solidFill>
                            <a:srgbClr val="000000"/>
                          </a:solidFill>
                          <a:effectLst/>
                          <a:latin typeface="Calibri" panose="020F0502020204030204" pitchFamily="34" charset="0"/>
                        </a:rPr>
                        <a:t>Criminal Justice Administration</a:t>
                      </a:r>
                    </a:p>
                  </a:txBody>
                  <a:tcPr marL="6350" marR="6350" marT="6350" marB="0" anchor="b"/>
                </a:tc>
                <a:extLst>
                  <a:ext uri="{0D108BD9-81ED-4DB2-BD59-A6C34878D82A}">
                    <a16:rowId xmlns:a16="http://schemas.microsoft.com/office/drawing/2014/main" val="3648557038"/>
                  </a:ext>
                </a:extLst>
              </a:tr>
              <a:tr h="278748">
                <a:tc>
                  <a:txBody>
                    <a:bodyPr/>
                    <a:lstStyle/>
                    <a:p>
                      <a:pPr algn="l" fontAlgn="b"/>
                      <a:r>
                        <a:rPr lang="en-US" sz="1600" b="0" i="0" u="none" strike="noStrike" dirty="0">
                          <a:solidFill>
                            <a:srgbClr val="000000"/>
                          </a:solidFill>
                          <a:effectLst/>
                          <a:latin typeface="Calibri" panose="020F0502020204030204" pitchFamily="34" charset="0"/>
                        </a:rPr>
                        <a:t>Business Administration</a:t>
                      </a:r>
                    </a:p>
                  </a:txBody>
                  <a:tcPr marL="6350" marR="6350" marT="6350" marB="0" anchor="b"/>
                </a:tc>
                <a:extLst>
                  <a:ext uri="{0D108BD9-81ED-4DB2-BD59-A6C34878D82A}">
                    <a16:rowId xmlns:a16="http://schemas.microsoft.com/office/drawing/2014/main" val="1451674058"/>
                  </a:ext>
                </a:extLst>
              </a:tr>
              <a:tr h="278748">
                <a:tc>
                  <a:txBody>
                    <a:bodyPr/>
                    <a:lstStyle/>
                    <a:p>
                      <a:pPr algn="l" fontAlgn="b"/>
                      <a:r>
                        <a:rPr lang="en-US" sz="1600" b="0" i="0" u="none" strike="noStrike" dirty="0">
                          <a:solidFill>
                            <a:srgbClr val="000000"/>
                          </a:solidFill>
                          <a:effectLst/>
                          <a:latin typeface="Calibri" panose="020F0502020204030204" pitchFamily="34" charset="0"/>
                        </a:rPr>
                        <a:t>Structural Code Welding</a:t>
                      </a:r>
                    </a:p>
                  </a:txBody>
                  <a:tcPr marL="6350" marR="6350" marT="6350" marB="0" anchor="b"/>
                </a:tc>
                <a:extLst>
                  <a:ext uri="{0D108BD9-81ED-4DB2-BD59-A6C34878D82A}">
                    <a16:rowId xmlns:a16="http://schemas.microsoft.com/office/drawing/2014/main" val="4029834610"/>
                  </a:ext>
                </a:extLst>
              </a:tr>
              <a:tr h="278748">
                <a:tc>
                  <a:txBody>
                    <a:bodyPr/>
                    <a:lstStyle/>
                    <a:p>
                      <a:pPr algn="l" fontAlgn="b"/>
                      <a:r>
                        <a:rPr lang="en-US" sz="1600" b="0" i="0" u="none" strike="noStrike" dirty="0">
                          <a:solidFill>
                            <a:srgbClr val="000000"/>
                          </a:solidFill>
                          <a:effectLst/>
                          <a:latin typeface="Calibri" panose="020F0502020204030204" pitchFamily="34" charset="0"/>
                        </a:rPr>
                        <a:t>Accounting</a:t>
                      </a:r>
                    </a:p>
                  </a:txBody>
                  <a:tcPr marL="6350" marR="6350" marT="6350" marB="0" anchor="b"/>
                </a:tc>
                <a:extLst>
                  <a:ext uri="{0D108BD9-81ED-4DB2-BD59-A6C34878D82A}">
                    <a16:rowId xmlns:a16="http://schemas.microsoft.com/office/drawing/2014/main" val="4219854181"/>
                  </a:ext>
                </a:extLst>
              </a:tr>
              <a:tr h="278748">
                <a:tc>
                  <a:txBody>
                    <a:bodyPr/>
                    <a:lstStyle/>
                    <a:p>
                      <a:pPr algn="l" fontAlgn="b"/>
                      <a:r>
                        <a:rPr lang="en-US" sz="1600" b="0" i="0" u="none" strike="noStrike" dirty="0">
                          <a:solidFill>
                            <a:srgbClr val="000000"/>
                          </a:solidFill>
                          <a:effectLst/>
                          <a:latin typeface="Calibri" panose="020F0502020204030204" pitchFamily="34" charset="0"/>
                        </a:rPr>
                        <a:t>Early Childhood Education</a:t>
                      </a:r>
                    </a:p>
                  </a:txBody>
                  <a:tcPr marL="6350" marR="6350" marT="6350" marB="0" anchor="b"/>
                </a:tc>
                <a:extLst>
                  <a:ext uri="{0D108BD9-81ED-4DB2-BD59-A6C34878D82A}">
                    <a16:rowId xmlns:a16="http://schemas.microsoft.com/office/drawing/2014/main" val="669533132"/>
                  </a:ext>
                </a:extLst>
              </a:tr>
              <a:tr h="278748">
                <a:tc>
                  <a:txBody>
                    <a:bodyPr/>
                    <a:lstStyle/>
                    <a:p>
                      <a:pPr algn="l" fontAlgn="b"/>
                      <a:r>
                        <a:rPr lang="en-US" sz="1600" b="0" i="0" u="none" strike="noStrike" dirty="0">
                          <a:solidFill>
                            <a:srgbClr val="000000"/>
                          </a:solidFill>
                          <a:effectLst/>
                          <a:latin typeface="Calibri" panose="020F0502020204030204" pitchFamily="34" charset="0"/>
                        </a:rPr>
                        <a:t>Liberal Arts: Allied Health</a:t>
                      </a:r>
                    </a:p>
                  </a:txBody>
                  <a:tcPr marL="6350" marR="6350" marT="6350" marB="0" anchor="b"/>
                </a:tc>
                <a:extLst>
                  <a:ext uri="{0D108BD9-81ED-4DB2-BD59-A6C34878D82A}">
                    <a16:rowId xmlns:a16="http://schemas.microsoft.com/office/drawing/2014/main" val="589562521"/>
                  </a:ext>
                </a:extLst>
              </a:tr>
            </a:tbl>
          </a:graphicData>
        </a:graphic>
      </p:graphicFrame>
      <p:pic>
        <p:nvPicPr>
          <p:cNvPr id="5" name="Picture 2">
            <a:extLst>
              <a:ext uri="{FF2B5EF4-FFF2-40B4-BE49-F238E27FC236}">
                <a16:creationId xmlns:a16="http://schemas.microsoft.com/office/drawing/2014/main" id="{119E5D3E-C3FF-E06B-9BEC-DD0413896F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7038" y="4026408"/>
            <a:ext cx="1605281" cy="160528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EA6B0F9-0067-67F3-2B37-A8D64080212C}"/>
              </a:ext>
            </a:extLst>
          </p:cNvPr>
          <p:cNvSpPr txBox="1"/>
          <p:nvPr/>
        </p:nvSpPr>
        <p:spPr>
          <a:xfrm>
            <a:off x="502919" y="5703653"/>
            <a:ext cx="4825999" cy="523220"/>
          </a:xfrm>
          <a:prstGeom prst="rect">
            <a:avLst/>
          </a:prstGeom>
          <a:noFill/>
        </p:spPr>
        <p:txBody>
          <a:bodyPr wrap="square" rtlCol="0">
            <a:spAutoFit/>
          </a:bodyPr>
          <a:lstStyle/>
          <a:p>
            <a:r>
              <a:rPr lang="en-US" sz="1400" i="1" dirty="0"/>
              <a:t>Source: California Community Colleges Career &amp; Technical Education Employment Outcomes Survey (</a:t>
            </a:r>
            <a:r>
              <a:rPr lang="en-US" sz="1400" i="1" dirty="0">
                <a:hlinkClick r:id="rId3"/>
              </a:rPr>
              <a:t>CTEOS</a:t>
            </a:r>
            <a:r>
              <a:rPr lang="en-US" sz="1400" i="1" dirty="0"/>
              <a:t>)</a:t>
            </a:r>
          </a:p>
        </p:txBody>
      </p:sp>
      <p:sp>
        <p:nvSpPr>
          <p:cNvPr id="7" name="TextBox 6">
            <a:extLst>
              <a:ext uri="{FF2B5EF4-FFF2-40B4-BE49-F238E27FC236}">
                <a16:creationId xmlns:a16="http://schemas.microsoft.com/office/drawing/2014/main" id="{7C4CE1CC-92AC-89C2-207D-C4DC74CD34AF}"/>
              </a:ext>
            </a:extLst>
          </p:cNvPr>
          <p:cNvSpPr txBox="1"/>
          <p:nvPr/>
        </p:nvSpPr>
        <p:spPr>
          <a:xfrm>
            <a:off x="563304" y="2236100"/>
            <a:ext cx="4517655" cy="1754326"/>
          </a:xfrm>
          <a:prstGeom prst="rect">
            <a:avLst/>
          </a:prstGeom>
          <a:noFill/>
        </p:spPr>
        <p:txBody>
          <a:bodyPr wrap="square" rtlCol="0">
            <a:spAutoFit/>
          </a:bodyPr>
          <a:lstStyle/>
          <a:p>
            <a:r>
              <a:rPr lang="en-US" dirty="0"/>
              <a:t>Taft College participates in the annual statewide CTE Employment Outcomes Survey. Aggregated survey results from 2017-2023 show the Taft College awards with the highest wage gains, an important outcome for CTE students.</a:t>
            </a:r>
          </a:p>
        </p:txBody>
      </p:sp>
    </p:spTree>
    <p:extLst>
      <p:ext uri="{BB962C8B-B14F-4D97-AF65-F5344CB8AC3E}">
        <p14:creationId xmlns:p14="http://schemas.microsoft.com/office/powerpoint/2010/main" val="32072907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1D455-DDC1-5459-8CAC-7ED83C2B8E4C}"/>
              </a:ext>
            </a:extLst>
          </p:cNvPr>
          <p:cNvSpPr>
            <a:spLocks noGrp="1"/>
          </p:cNvSpPr>
          <p:nvPr>
            <p:ph type="title"/>
          </p:nvPr>
        </p:nvSpPr>
        <p:spPr/>
        <p:txBody>
          <a:bodyPr/>
          <a:lstStyle/>
          <a:p>
            <a:r>
              <a:rPr lang="en-US" dirty="0"/>
              <a:t>Thoughts?</a:t>
            </a:r>
          </a:p>
        </p:txBody>
      </p:sp>
      <p:pic>
        <p:nvPicPr>
          <p:cNvPr id="5" name="Content Placeholder 4">
            <a:extLst>
              <a:ext uri="{FF2B5EF4-FFF2-40B4-BE49-F238E27FC236}">
                <a16:creationId xmlns:a16="http://schemas.microsoft.com/office/drawing/2014/main" id="{A93C28C7-1009-BC13-1161-E980E1A274B1}"/>
              </a:ext>
            </a:extLst>
          </p:cNvPr>
          <p:cNvPicPr>
            <a:picLocks noGrp="1" noChangeAspect="1"/>
          </p:cNvPicPr>
          <p:nvPr>
            <p:ph idx="1"/>
          </p:nvPr>
        </p:nvPicPr>
        <p:blipFill>
          <a:blip r:embed="rId3"/>
          <a:stretch>
            <a:fillRect/>
          </a:stretch>
        </p:blipFill>
        <p:spPr>
          <a:xfrm>
            <a:off x="4602469" y="1846263"/>
            <a:ext cx="3047387" cy="4022725"/>
          </a:xfrm>
        </p:spPr>
      </p:pic>
    </p:spTree>
    <p:extLst>
      <p:ext uri="{BB962C8B-B14F-4D97-AF65-F5344CB8AC3E}">
        <p14:creationId xmlns:p14="http://schemas.microsoft.com/office/powerpoint/2010/main" val="2325612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F7403-F8B5-9D7A-ED7F-C8A158EFA821}"/>
              </a:ext>
            </a:extLst>
          </p:cNvPr>
          <p:cNvSpPr>
            <a:spLocks noGrp="1"/>
          </p:cNvSpPr>
          <p:nvPr>
            <p:ph type="ctrTitle"/>
          </p:nvPr>
        </p:nvSpPr>
        <p:spPr/>
        <p:txBody>
          <a:bodyPr/>
          <a:lstStyle/>
          <a:p>
            <a:r>
              <a:rPr lang="en-US" dirty="0">
                <a:solidFill>
                  <a:srgbClr val="EBAB21"/>
                </a:solidFill>
              </a:rPr>
              <a:t>Data and Trends</a:t>
            </a:r>
          </a:p>
        </p:txBody>
      </p:sp>
      <p:sp>
        <p:nvSpPr>
          <p:cNvPr id="3" name="Subtitle 2">
            <a:extLst>
              <a:ext uri="{FF2B5EF4-FFF2-40B4-BE49-F238E27FC236}">
                <a16:creationId xmlns:a16="http://schemas.microsoft.com/office/drawing/2014/main" id="{25D58C65-B85E-E9BE-C035-F449B73CAB77}"/>
              </a:ext>
            </a:extLst>
          </p:cNvPr>
          <p:cNvSpPr>
            <a:spLocks noGrp="1"/>
          </p:cNvSpPr>
          <p:nvPr>
            <p:ph type="subTitle" idx="1"/>
          </p:nvPr>
        </p:nvSpPr>
        <p:spPr/>
        <p:txBody>
          <a:bodyPr/>
          <a:lstStyle/>
          <a:p>
            <a:r>
              <a:rPr lang="en-US" dirty="0"/>
              <a:t>internal data, student outcomes by educational journey</a:t>
            </a:r>
          </a:p>
        </p:txBody>
      </p:sp>
    </p:spTree>
    <p:extLst>
      <p:ext uri="{BB962C8B-B14F-4D97-AF65-F5344CB8AC3E}">
        <p14:creationId xmlns:p14="http://schemas.microsoft.com/office/powerpoint/2010/main" val="30545513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F7403-F8B5-9D7A-ED7F-C8A158EFA821}"/>
              </a:ext>
            </a:extLst>
          </p:cNvPr>
          <p:cNvSpPr>
            <a:spLocks noGrp="1"/>
          </p:cNvSpPr>
          <p:nvPr>
            <p:ph type="ctrTitle"/>
          </p:nvPr>
        </p:nvSpPr>
        <p:spPr>
          <a:xfrm>
            <a:off x="1097280" y="758952"/>
            <a:ext cx="10692384" cy="3566160"/>
          </a:xfrm>
        </p:spPr>
        <p:txBody>
          <a:bodyPr/>
          <a:lstStyle/>
          <a:p>
            <a:r>
              <a:rPr lang="en-US" dirty="0">
                <a:solidFill>
                  <a:srgbClr val="EBAB21"/>
                </a:solidFill>
              </a:rPr>
              <a:t>Student Success Metrics: </a:t>
            </a:r>
            <a:br>
              <a:rPr lang="en-US" dirty="0">
                <a:solidFill>
                  <a:srgbClr val="EBAB21"/>
                </a:solidFill>
              </a:rPr>
            </a:br>
            <a:r>
              <a:rPr lang="en-US" dirty="0" err="1">
                <a:solidFill>
                  <a:srgbClr val="EBAB21"/>
                </a:solidFill>
              </a:rPr>
              <a:t>LaunchBoard</a:t>
            </a:r>
            <a:r>
              <a:rPr lang="en-US" dirty="0">
                <a:solidFill>
                  <a:srgbClr val="EBAB21"/>
                </a:solidFill>
              </a:rPr>
              <a:t> Data</a:t>
            </a:r>
          </a:p>
        </p:txBody>
      </p:sp>
      <p:sp>
        <p:nvSpPr>
          <p:cNvPr id="3" name="Subtitle 2">
            <a:extLst>
              <a:ext uri="{FF2B5EF4-FFF2-40B4-BE49-F238E27FC236}">
                <a16:creationId xmlns:a16="http://schemas.microsoft.com/office/drawing/2014/main" id="{25D58C65-B85E-E9BE-C035-F449B73CAB77}"/>
              </a:ext>
            </a:extLst>
          </p:cNvPr>
          <p:cNvSpPr>
            <a:spLocks noGrp="1"/>
          </p:cNvSpPr>
          <p:nvPr>
            <p:ph type="subTitle" idx="1"/>
          </p:nvPr>
        </p:nvSpPr>
        <p:spPr/>
        <p:txBody>
          <a:bodyPr/>
          <a:lstStyle/>
          <a:p>
            <a:pPr algn="ctr"/>
            <a:endParaRPr lang="en-US" dirty="0"/>
          </a:p>
          <a:p>
            <a:pPr algn="ctr"/>
            <a:r>
              <a:rPr lang="en-US" dirty="0"/>
              <a:t>student outcomes by educational journey</a:t>
            </a:r>
          </a:p>
        </p:txBody>
      </p:sp>
    </p:spTree>
    <p:extLst>
      <p:ext uri="{BB962C8B-B14F-4D97-AF65-F5344CB8AC3E}">
        <p14:creationId xmlns:p14="http://schemas.microsoft.com/office/powerpoint/2010/main" val="32145012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30216-358B-A76A-8616-6342A851CE68}"/>
              </a:ext>
            </a:extLst>
          </p:cNvPr>
          <p:cNvSpPr>
            <a:spLocks noGrp="1"/>
          </p:cNvSpPr>
          <p:nvPr>
            <p:ph type="title"/>
          </p:nvPr>
        </p:nvSpPr>
        <p:spPr/>
        <p:txBody>
          <a:bodyPr/>
          <a:lstStyle/>
          <a:p>
            <a:r>
              <a:rPr lang="en-US" dirty="0" err="1"/>
              <a:t>LaunchBoard</a:t>
            </a:r>
            <a:r>
              <a:rPr lang="en-US" dirty="0"/>
              <a:t> Data from the CCCCO</a:t>
            </a:r>
          </a:p>
        </p:txBody>
      </p:sp>
      <p:sp>
        <p:nvSpPr>
          <p:cNvPr id="3" name="Content Placeholder 2">
            <a:extLst>
              <a:ext uri="{FF2B5EF4-FFF2-40B4-BE49-F238E27FC236}">
                <a16:creationId xmlns:a16="http://schemas.microsoft.com/office/drawing/2014/main" id="{13F0E4C2-CB79-896B-F860-FC366A038852}"/>
              </a:ext>
            </a:extLst>
          </p:cNvPr>
          <p:cNvSpPr>
            <a:spLocks noGrp="1"/>
          </p:cNvSpPr>
          <p:nvPr>
            <p:ph idx="1"/>
          </p:nvPr>
        </p:nvSpPr>
        <p:spPr/>
        <p:txBody>
          <a:bodyPr>
            <a:noAutofit/>
          </a:bodyPr>
          <a:lstStyle/>
          <a:p>
            <a:pPr marL="0" indent="0" algn="ctr">
              <a:buNone/>
            </a:pPr>
            <a:r>
              <a:rPr lang="en-US" sz="1800" i="1" dirty="0"/>
              <a:t>Why is it important to look at </a:t>
            </a:r>
            <a:r>
              <a:rPr lang="en-US" sz="1800" i="1" dirty="0" err="1"/>
              <a:t>LaunchBoard</a:t>
            </a:r>
            <a:r>
              <a:rPr lang="en-US" sz="1800" i="1" dirty="0"/>
              <a:t> data?</a:t>
            </a:r>
          </a:p>
          <a:p>
            <a:pPr marL="0" indent="0">
              <a:buNone/>
            </a:pPr>
            <a:endParaRPr lang="en-US" sz="1800" i="1" dirty="0"/>
          </a:p>
          <a:p>
            <a:pPr marL="749808" lvl="1" indent="-457200"/>
            <a:r>
              <a:rPr lang="en-US" dirty="0" err="1"/>
              <a:t>LaunchBoard</a:t>
            </a:r>
            <a:r>
              <a:rPr lang="en-US" dirty="0"/>
              <a:t> data are the public face of MIS data, which is uploaded regularly by each college (including Taft) to the Chancellor’s Office</a:t>
            </a:r>
          </a:p>
          <a:p>
            <a:pPr marL="749808" lvl="1" indent="-457200"/>
            <a:endParaRPr lang="en-US" dirty="0"/>
          </a:p>
          <a:p>
            <a:pPr marL="749808" lvl="1" indent="-457200"/>
            <a:r>
              <a:rPr lang="en-US" dirty="0" err="1"/>
              <a:t>LaunchBoard</a:t>
            </a:r>
            <a:r>
              <a:rPr lang="en-US" dirty="0"/>
              <a:t> uses the same dataset that calculates SCFF (Student Centered Funding Formula)</a:t>
            </a:r>
          </a:p>
          <a:p>
            <a:pPr marL="749808" lvl="1" indent="-457200"/>
            <a:endParaRPr lang="en-US" dirty="0"/>
          </a:p>
          <a:p>
            <a:pPr marL="749808" lvl="1" indent="-457200"/>
            <a:r>
              <a:rPr lang="en-US" dirty="0" err="1"/>
              <a:t>LaunchBoard</a:t>
            </a:r>
            <a:r>
              <a:rPr lang="en-US" dirty="0"/>
              <a:t> uses the same dataset that will be used to measure each College’s progress in meeting Vision 2030 goals</a:t>
            </a:r>
          </a:p>
          <a:p>
            <a:pPr marL="749808" lvl="1" indent="-457200"/>
            <a:endParaRPr lang="en-US" dirty="0"/>
          </a:p>
          <a:p>
            <a:pPr marL="749808" lvl="1" indent="-457200"/>
            <a:r>
              <a:rPr lang="en-US" dirty="0" err="1"/>
              <a:t>LaunchBoard</a:t>
            </a:r>
            <a:r>
              <a:rPr lang="en-US" dirty="0"/>
              <a:t> provides data on other colleges, including regional and state groupings, to allow Taft to benchmark and compare</a:t>
            </a:r>
          </a:p>
          <a:p>
            <a:pPr marL="749808" lvl="1" indent="-457200"/>
            <a:endParaRPr lang="en-US" dirty="0"/>
          </a:p>
          <a:p>
            <a:pPr marL="475488" lvl="2" indent="0">
              <a:buNone/>
            </a:pPr>
            <a:r>
              <a:rPr lang="en-US" dirty="0">
                <a:hlinkClick r:id="rId2"/>
              </a:rPr>
              <a:t>https://www.calpassplus.org/Launchboard/Home.aspx</a:t>
            </a:r>
            <a:endParaRPr lang="en-US" dirty="0"/>
          </a:p>
          <a:p>
            <a:pPr marL="292608" lvl="1" indent="0">
              <a:buNone/>
            </a:pPr>
            <a:endParaRPr lang="en-US" dirty="0"/>
          </a:p>
        </p:txBody>
      </p:sp>
    </p:spTree>
    <p:extLst>
      <p:ext uri="{BB962C8B-B14F-4D97-AF65-F5344CB8AC3E}">
        <p14:creationId xmlns:p14="http://schemas.microsoft.com/office/powerpoint/2010/main" val="23298775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8A84D-40D4-9797-EB9F-D67C60CBA995}"/>
              </a:ext>
            </a:extLst>
          </p:cNvPr>
          <p:cNvSpPr>
            <a:spLocks noGrp="1"/>
          </p:cNvSpPr>
          <p:nvPr>
            <p:ph type="title"/>
          </p:nvPr>
        </p:nvSpPr>
        <p:spPr>
          <a:xfrm>
            <a:off x="1097280" y="286603"/>
            <a:ext cx="10058400" cy="932597"/>
          </a:xfrm>
        </p:spPr>
        <p:txBody>
          <a:bodyPr/>
          <a:lstStyle/>
          <a:p>
            <a:r>
              <a:rPr lang="en-US" dirty="0"/>
              <a:t>Vision 2030: Goals and Metrics</a:t>
            </a:r>
          </a:p>
        </p:txBody>
      </p:sp>
      <p:pic>
        <p:nvPicPr>
          <p:cNvPr id="5" name="Content Placeholder 4">
            <a:extLst>
              <a:ext uri="{FF2B5EF4-FFF2-40B4-BE49-F238E27FC236}">
                <a16:creationId xmlns:a16="http://schemas.microsoft.com/office/drawing/2014/main" id="{180A020F-3125-DFA6-65BC-8650CF4F9B09}"/>
              </a:ext>
            </a:extLst>
          </p:cNvPr>
          <p:cNvPicPr>
            <a:picLocks noGrp="1" noChangeAspect="1"/>
          </p:cNvPicPr>
          <p:nvPr>
            <p:ph idx="1"/>
          </p:nvPr>
        </p:nvPicPr>
        <p:blipFill>
          <a:blip r:embed="rId3"/>
          <a:stretch>
            <a:fillRect/>
          </a:stretch>
        </p:blipFill>
        <p:spPr>
          <a:xfrm>
            <a:off x="1722982" y="1219200"/>
            <a:ext cx="10058400" cy="5079999"/>
          </a:xfrm>
        </p:spPr>
      </p:pic>
    </p:spTree>
    <p:extLst>
      <p:ext uri="{BB962C8B-B14F-4D97-AF65-F5344CB8AC3E}">
        <p14:creationId xmlns:p14="http://schemas.microsoft.com/office/powerpoint/2010/main" val="32132499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E22BA-472C-E94B-BDEF-6E5625138B1B}"/>
              </a:ext>
            </a:extLst>
          </p:cNvPr>
          <p:cNvSpPr>
            <a:spLocks noGrp="1"/>
          </p:cNvSpPr>
          <p:nvPr>
            <p:ph type="title"/>
          </p:nvPr>
        </p:nvSpPr>
        <p:spPr>
          <a:xfrm>
            <a:off x="215660" y="286603"/>
            <a:ext cx="11702020" cy="1450757"/>
          </a:xfrm>
        </p:spPr>
        <p:txBody>
          <a:bodyPr>
            <a:normAutofit/>
          </a:bodyPr>
          <a:lstStyle/>
          <a:p>
            <a:r>
              <a:rPr lang="en-US" sz="4000" dirty="0"/>
              <a:t>Student Outcomes from the CCCCO </a:t>
            </a:r>
            <a:r>
              <a:rPr lang="en-US" sz="4000" dirty="0" err="1"/>
              <a:t>LaunchBoard</a:t>
            </a:r>
            <a:br>
              <a:rPr lang="en-US" sz="4000" dirty="0"/>
            </a:br>
            <a:r>
              <a:rPr lang="en-US" sz="3600" dirty="0"/>
              <a:t>Taft Students </a:t>
            </a:r>
            <a:r>
              <a:rPr lang="en-US" sz="3600" i="1" dirty="0"/>
              <a:t>(including </a:t>
            </a:r>
            <a:r>
              <a:rPr lang="en-US" sz="3600" i="1" dirty="0" err="1"/>
              <a:t>Westec</a:t>
            </a:r>
            <a:r>
              <a:rPr lang="en-US" sz="3600" i="1" dirty="0"/>
              <a:t>)</a:t>
            </a:r>
            <a:r>
              <a:rPr lang="en-US" sz="3600" dirty="0"/>
              <a:t> by Journey, 2021-22</a:t>
            </a:r>
          </a:p>
        </p:txBody>
      </p:sp>
      <p:graphicFrame>
        <p:nvGraphicFramePr>
          <p:cNvPr id="6" name="Content Placeholder 5">
            <a:extLst>
              <a:ext uri="{FF2B5EF4-FFF2-40B4-BE49-F238E27FC236}">
                <a16:creationId xmlns:a16="http://schemas.microsoft.com/office/drawing/2014/main" id="{0DCE9BB2-05E4-0C1D-2456-284E848AD8B9}"/>
              </a:ext>
            </a:extLst>
          </p:cNvPr>
          <p:cNvGraphicFramePr>
            <a:graphicFrameLocks noGrp="1"/>
          </p:cNvGraphicFramePr>
          <p:nvPr>
            <p:ph idx="1"/>
            <p:extLst>
              <p:ext uri="{D42A27DB-BD31-4B8C-83A1-F6EECF244321}">
                <p14:modId xmlns:p14="http://schemas.microsoft.com/office/powerpoint/2010/main" val="3995742555"/>
              </p:ext>
            </p:extLst>
          </p:nvPr>
        </p:nvGraphicFramePr>
        <p:xfrm>
          <a:off x="497840" y="2113280"/>
          <a:ext cx="4683760" cy="30073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DF0CCF1F-9246-2273-A350-6BD6684B62A4}"/>
              </a:ext>
            </a:extLst>
          </p:cNvPr>
          <p:cNvGraphicFramePr/>
          <p:nvPr/>
        </p:nvGraphicFramePr>
        <p:xfrm>
          <a:off x="4084320" y="2077720"/>
          <a:ext cx="5181600" cy="300736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97C42868-D554-7218-8969-ADBE2A596149}"/>
              </a:ext>
            </a:extLst>
          </p:cNvPr>
          <p:cNvGraphicFramePr/>
          <p:nvPr/>
        </p:nvGraphicFramePr>
        <p:xfrm>
          <a:off x="5923279" y="2418079"/>
          <a:ext cx="5437709" cy="3094199"/>
        </p:xfrm>
        <a:graphic>
          <a:graphicData uri="http://schemas.openxmlformats.org/drawingml/2006/chart">
            <c:chart xmlns:c="http://schemas.openxmlformats.org/drawingml/2006/chart" xmlns:r="http://schemas.openxmlformats.org/officeDocument/2006/relationships" r:id="rId5"/>
          </a:graphicData>
        </a:graphic>
      </p:graphicFrame>
      <p:sp>
        <p:nvSpPr>
          <p:cNvPr id="13" name="TextBox 12">
            <a:extLst>
              <a:ext uri="{FF2B5EF4-FFF2-40B4-BE49-F238E27FC236}">
                <a16:creationId xmlns:a16="http://schemas.microsoft.com/office/drawing/2014/main" id="{58FAF1F0-EC84-7B64-5BB0-981F809C005E}"/>
              </a:ext>
            </a:extLst>
          </p:cNvPr>
          <p:cNvSpPr txBox="1"/>
          <p:nvPr/>
        </p:nvSpPr>
        <p:spPr>
          <a:xfrm>
            <a:off x="2631440" y="1857494"/>
            <a:ext cx="212344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Taft College</a:t>
            </a:r>
          </a:p>
        </p:txBody>
      </p:sp>
      <p:sp>
        <p:nvSpPr>
          <p:cNvPr id="14" name="TextBox 13">
            <a:extLst>
              <a:ext uri="{FF2B5EF4-FFF2-40B4-BE49-F238E27FC236}">
                <a16:creationId xmlns:a16="http://schemas.microsoft.com/office/drawing/2014/main" id="{57E0F8E4-9106-BB71-5E18-71780B104556}"/>
              </a:ext>
            </a:extLst>
          </p:cNvPr>
          <p:cNvSpPr txBox="1"/>
          <p:nvPr/>
        </p:nvSpPr>
        <p:spPr>
          <a:xfrm>
            <a:off x="4754880" y="1858248"/>
            <a:ext cx="389127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South Central Valley/Motherlode CCCs</a:t>
            </a:r>
          </a:p>
        </p:txBody>
      </p:sp>
      <p:sp>
        <p:nvSpPr>
          <p:cNvPr id="15" name="TextBox 14">
            <a:extLst>
              <a:ext uri="{FF2B5EF4-FFF2-40B4-BE49-F238E27FC236}">
                <a16:creationId xmlns:a16="http://schemas.microsoft.com/office/drawing/2014/main" id="{BF04AB8F-122B-C341-9EA6-9F8EFFEB4B1F}"/>
              </a:ext>
            </a:extLst>
          </p:cNvPr>
          <p:cNvSpPr txBox="1"/>
          <p:nvPr/>
        </p:nvSpPr>
        <p:spPr>
          <a:xfrm>
            <a:off x="8976360" y="1857494"/>
            <a:ext cx="192024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All CCCs</a:t>
            </a:r>
          </a:p>
        </p:txBody>
      </p:sp>
      <p:sp>
        <p:nvSpPr>
          <p:cNvPr id="16" name="TextBox 15">
            <a:extLst>
              <a:ext uri="{FF2B5EF4-FFF2-40B4-BE49-F238E27FC236}">
                <a16:creationId xmlns:a16="http://schemas.microsoft.com/office/drawing/2014/main" id="{CBECF1CA-7170-248D-8C03-592433A0CCEA}"/>
              </a:ext>
            </a:extLst>
          </p:cNvPr>
          <p:cNvSpPr txBox="1"/>
          <p:nvPr/>
        </p:nvSpPr>
        <p:spPr>
          <a:xfrm>
            <a:off x="2778760" y="4890115"/>
            <a:ext cx="1752600"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N=7,244</a:t>
            </a:r>
          </a:p>
        </p:txBody>
      </p:sp>
      <p:sp>
        <p:nvSpPr>
          <p:cNvPr id="17" name="TextBox 16">
            <a:extLst>
              <a:ext uri="{FF2B5EF4-FFF2-40B4-BE49-F238E27FC236}">
                <a16:creationId xmlns:a16="http://schemas.microsoft.com/office/drawing/2014/main" id="{3A217D31-64B7-F254-7D17-F213975FC84E}"/>
              </a:ext>
            </a:extLst>
          </p:cNvPr>
          <p:cNvSpPr txBox="1"/>
          <p:nvPr/>
        </p:nvSpPr>
        <p:spPr>
          <a:xfrm>
            <a:off x="5824219" y="4890115"/>
            <a:ext cx="1752600"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N=111,516</a:t>
            </a:r>
          </a:p>
        </p:txBody>
      </p:sp>
      <p:sp>
        <p:nvSpPr>
          <p:cNvPr id="18" name="TextBox 17">
            <a:extLst>
              <a:ext uri="{FF2B5EF4-FFF2-40B4-BE49-F238E27FC236}">
                <a16:creationId xmlns:a16="http://schemas.microsoft.com/office/drawing/2014/main" id="{350BC6DB-DEC6-B294-FD69-1B48703DADE3}"/>
              </a:ext>
            </a:extLst>
          </p:cNvPr>
          <p:cNvSpPr txBox="1"/>
          <p:nvPr/>
        </p:nvSpPr>
        <p:spPr>
          <a:xfrm>
            <a:off x="8976360" y="4890115"/>
            <a:ext cx="1752600"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N=7,244</a:t>
            </a:r>
          </a:p>
        </p:txBody>
      </p:sp>
      <p:sp>
        <p:nvSpPr>
          <p:cNvPr id="19" name="TextBox 18">
            <a:extLst>
              <a:ext uri="{FF2B5EF4-FFF2-40B4-BE49-F238E27FC236}">
                <a16:creationId xmlns:a16="http://schemas.microsoft.com/office/drawing/2014/main" id="{5C8F10E9-D47D-5F32-0A64-1617601FAFED}"/>
              </a:ext>
            </a:extLst>
          </p:cNvPr>
          <p:cNvSpPr txBox="1"/>
          <p:nvPr/>
        </p:nvSpPr>
        <p:spPr>
          <a:xfrm>
            <a:off x="325120" y="5197892"/>
            <a:ext cx="11592560" cy="1077218"/>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Compared to regional community colleges and all CCCs statewide, Taft has a much larger proportion of short-term CTE and much smaller proportions of Degree/Transfer, Undecided/Other, and Short-Term/ESL</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Regional comparison includes Bakersfield, Cerro Coso, Clovis, Sequoias, Fresno, Porterville, Madera, Reedley, West Hills</a:t>
            </a:r>
          </a:p>
        </p:txBody>
      </p:sp>
    </p:spTree>
    <p:extLst>
      <p:ext uri="{BB962C8B-B14F-4D97-AF65-F5344CB8AC3E}">
        <p14:creationId xmlns:p14="http://schemas.microsoft.com/office/powerpoint/2010/main" val="6113141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EAEA9-F355-AFA2-EB13-E9309C301906}"/>
              </a:ext>
            </a:extLst>
          </p:cNvPr>
          <p:cNvSpPr>
            <a:spLocks noGrp="1"/>
          </p:cNvSpPr>
          <p:nvPr>
            <p:ph type="title"/>
          </p:nvPr>
        </p:nvSpPr>
        <p:spPr/>
        <p:txBody>
          <a:bodyPr/>
          <a:lstStyle/>
          <a:p>
            <a:r>
              <a:rPr lang="en-US" dirty="0"/>
              <a:t>Taft College Short-Term CTE Students </a:t>
            </a:r>
            <a:br>
              <a:rPr lang="en-US" dirty="0"/>
            </a:br>
            <a:r>
              <a:rPr lang="en-US" sz="3600" i="1" dirty="0"/>
              <a:t>(primarily at </a:t>
            </a:r>
            <a:r>
              <a:rPr lang="en-US" sz="3600" i="1" dirty="0" err="1"/>
              <a:t>Westec</a:t>
            </a:r>
            <a:r>
              <a:rPr lang="en-US" sz="3600" i="1" dirty="0"/>
              <a:t>)</a:t>
            </a:r>
          </a:p>
        </p:txBody>
      </p:sp>
      <p:pic>
        <p:nvPicPr>
          <p:cNvPr id="7" name="Picture 6">
            <a:extLst>
              <a:ext uri="{FF2B5EF4-FFF2-40B4-BE49-F238E27FC236}">
                <a16:creationId xmlns:a16="http://schemas.microsoft.com/office/drawing/2014/main" id="{9E763E3D-A58B-9A70-2960-725AE46BD59B}"/>
              </a:ext>
            </a:extLst>
          </p:cNvPr>
          <p:cNvPicPr>
            <a:picLocks noChangeAspect="1"/>
          </p:cNvPicPr>
          <p:nvPr/>
        </p:nvPicPr>
        <p:blipFill>
          <a:blip r:embed="rId2"/>
          <a:stretch>
            <a:fillRect/>
          </a:stretch>
        </p:blipFill>
        <p:spPr>
          <a:xfrm>
            <a:off x="1489435" y="1761075"/>
            <a:ext cx="9304256" cy="3584207"/>
          </a:xfrm>
          <a:prstGeom prst="rect">
            <a:avLst/>
          </a:prstGeom>
        </p:spPr>
      </p:pic>
      <p:sp>
        <p:nvSpPr>
          <p:cNvPr id="8" name="TextBox 7">
            <a:extLst>
              <a:ext uri="{FF2B5EF4-FFF2-40B4-BE49-F238E27FC236}">
                <a16:creationId xmlns:a16="http://schemas.microsoft.com/office/drawing/2014/main" id="{6405F80D-7D71-74BB-5905-5F80C0809C76}"/>
              </a:ext>
            </a:extLst>
          </p:cNvPr>
          <p:cNvSpPr txBox="1"/>
          <p:nvPr/>
        </p:nvSpPr>
        <p:spPr>
          <a:xfrm>
            <a:off x="711724" y="5368997"/>
            <a:ext cx="10859678" cy="738664"/>
          </a:xfrm>
          <a:prstGeom prst="rect">
            <a:avLst/>
          </a:prstGeom>
          <a:noFill/>
        </p:spPr>
        <p:txBody>
          <a:bodyPr wrap="square" rtlCol="0">
            <a:spAutoFit/>
          </a:bodyPr>
          <a:lstStyle/>
          <a:p>
            <a:pPr marL="285750" indent="-285750">
              <a:buFont typeface="Arial" panose="020B0604020202020204" pitchFamily="34" charset="0"/>
              <a:buChar char="•"/>
            </a:pPr>
            <a:r>
              <a:rPr lang="en-US" sz="1400" dirty="0"/>
              <a:t>4,213 Taft students in 2021-22, or about 58%, were categorized as Short-Term CTE</a:t>
            </a:r>
          </a:p>
          <a:p>
            <a:pPr marL="285750" indent="-285750">
              <a:buFont typeface="Arial" panose="020B0604020202020204" pitchFamily="34" charset="0"/>
              <a:buChar char="•"/>
            </a:pPr>
            <a:r>
              <a:rPr lang="en-US" sz="1400" dirty="0"/>
              <a:t>Includes: Students with career related goals such as earn a certificate, discover/prepare for/advance in career, maintain certification/licensure</a:t>
            </a:r>
          </a:p>
          <a:p>
            <a:pPr marL="285750" indent="-285750">
              <a:buFont typeface="Arial" panose="020B0604020202020204" pitchFamily="34" charset="0"/>
              <a:buChar char="•"/>
            </a:pPr>
            <a:r>
              <a:rPr lang="en-US" sz="1400" dirty="0"/>
              <a:t>Does not include Special Admits</a:t>
            </a:r>
          </a:p>
        </p:txBody>
      </p:sp>
    </p:spTree>
    <p:extLst>
      <p:ext uri="{BB962C8B-B14F-4D97-AF65-F5344CB8AC3E}">
        <p14:creationId xmlns:p14="http://schemas.microsoft.com/office/powerpoint/2010/main" val="4979009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EAEA9-F355-AFA2-EB13-E9309C301906}"/>
              </a:ext>
            </a:extLst>
          </p:cNvPr>
          <p:cNvSpPr>
            <a:spLocks noGrp="1"/>
          </p:cNvSpPr>
          <p:nvPr>
            <p:ph type="title"/>
          </p:nvPr>
        </p:nvSpPr>
        <p:spPr/>
        <p:txBody>
          <a:bodyPr/>
          <a:lstStyle/>
          <a:p>
            <a:r>
              <a:rPr lang="en-US" dirty="0"/>
              <a:t>Taft College Short-Term CTE Students </a:t>
            </a:r>
            <a:br>
              <a:rPr lang="en-US" dirty="0"/>
            </a:br>
            <a:r>
              <a:rPr lang="en-US" sz="3600" i="1" dirty="0"/>
              <a:t>(primarily at </a:t>
            </a:r>
            <a:r>
              <a:rPr lang="en-US" sz="3600" i="1" dirty="0" err="1"/>
              <a:t>Westec</a:t>
            </a:r>
            <a:r>
              <a:rPr lang="en-US" sz="3600" i="1" dirty="0"/>
              <a:t>)</a:t>
            </a:r>
          </a:p>
        </p:txBody>
      </p:sp>
      <p:pic>
        <p:nvPicPr>
          <p:cNvPr id="4" name="Picture 3">
            <a:extLst>
              <a:ext uri="{FF2B5EF4-FFF2-40B4-BE49-F238E27FC236}">
                <a16:creationId xmlns:a16="http://schemas.microsoft.com/office/drawing/2014/main" id="{3DAFA78B-D95B-9738-B84E-2ECEA1E5EF12}"/>
              </a:ext>
            </a:extLst>
          </p:cNvPr>
          <p:cNvPicPr>
            <a:picLocks noChangeAspect="1"/>
          </p:cNvPicPr>
          <p:nvPr/>
        </p:nvPicPr>
        <p:blipFill>
          <a:blip r:embed="rId2"/>
          <a:stretch>
            <a:fillRect/>
          </a:stretch>
        </p:blipFill>
        <p:spPr>
          <a:xfrm>
            <a:off x="587022" y="1895194"/>
            <a:ext cx="7890933" cy="3914131"/>
          </a:xfrm>
          <a:prstGeom prst="rect">
            <a:avLst/>
          </a:prstGeom>
        </p:spPr>
      </p:pic>
      <p:graphicFrame>
        <p:nvGraphicFramePr>
          <p:cNvPr id="8" name="Chart 7">
            <a:extLst>
              <a:ext uri="{FF2B5EF4-FFF2-40B4-BE49-F238E27FC236}">
                <a16:creationId xmlns:a16="http://schemas.microsoft.com/office/drawing/2014/main" id="{0FF50AE7-D1E0-0BF9-A811-59AD56AAC869}"/>
              </a:ext>
            </a:extLst>
          </p:cNvPr>
          <p:cNvGraphicFramePr/>
          <p:nvPr>
            <p:extLst>
              <p:ext uri="{D42A27DB-BD31-4B8C-83A1-F6EECF244321}">
                <p14:modId xmlns:p14="http://schemas.microsoft.com/office/powerpoint/2010/main" val="328707551"/>
              </p:ext>
            </p:extLst>
          </p:nvPr>
        </p:nvGraphicFramePr>
        <p:xfrm>
          <a:off x="8705991" y="2065867"/>
          <a:ext cx="2449689" cy="288713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338A5CD0-72A5-3A7F-A930-9A9D22037040}"/>
              </a:ext>
            </a:extLst>
          </p:cNvPr>
          <p:cNvSpPr txBox="1"/>
          <p:nvPr/>
        </p:nvSpPr>
        <p:spPr>
          <a:xfrm>
            <a:off x="587022" y="5809325"/>
            <a:ext cx="10734570" cy="307777"/>
          </a:xfrm>
          <a:prstGeom prst="rect">
            <a:avLst/>
          </a:prstGeom>
          <a:noFill/>
        </p:spPr>
        <p:txBody>
          <a:bodyPr wrap="square" rtlCol="0">
            <a:spAutoFit/>
          </a:bodyPr>
          <a:lstStyle/>
          <a:p>
            <a:pPr marL="285750" indent="-285750">
              <a:buFont typeface="Arial" panose="020B0604020202020204" pitchFamily="34" charset="0"/>
              <a:buChar char="•"/>
            </a:pPr>
            <a:r>
              <a:rPr lang="en-US" sz="1400" dirty="0"/>
              <a:t>The majority of Short-Term CTE students are Latino, and Male</a:t>
            </a:r>
          </a:p>
        </p:txBody>
      </p:sp>
    </p:spTree>
    <p:extLst>
      <p:ext uri="{BB962C8B-B14F-4D97-AF65-F5344CB8AC3E}">
        <p14:creationId xmlns:p14="http://schemas.microsoft.com/office/powerpoint/2010/main" val="31789249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2A044-4451-15C3-E657-AD7D6D71F506}"/>
              </a:ext>
            </a:extLst>
          </p:cNvPr>
          <p:cNvSpPr>
            <a:spLocks noGrp="1"/>
          </p:cNvSpPr>
          <p:nvPr>
            <p:ph type="title"/>
          </p:nvPr>
        </p:nvSpPr>
        <p:spPr/>
        <p:txBody>
          <a:bodyPr/>
          <a:lstStyle/>
          <a:p>
            <a:r>
              <a:rPr lang="en-US" dirty="0"/>
              <a:t>Taft College Degree/Transfer Students</a:t>
            </a:r>
            <a:br>
              <a:rPr lang="en-US" dirty="0"/>
            </a:br>
            <a:r>
              <a:rPr lang="en-US" sz="3600" i="1" dirty="0"/>
              <a:t>(primarily at the Taft Campus/online)</a:t>
            </a:r>
          </a:p>
        </p:txBody>
      </p:sp>
      <p:pic>
        <p:nvPicPr>
          <p:cNvPr id="5" name="Picture 4">
            <a:extLst>
              <a:ext uri="{FF2B5EF4-FFF2-40B4-BE49-F238E27FC236}">
                <a16:creationId xmlns:a16="http://schemas.microsoft.com/office/drawing/2014/main" id="{E1BE1ECB-1040-9499-01B4-A43735E3D353}"/>
              </a:ext>
            </a:extLst>
          </p:cNvPr>
          <p:cNvPicPr>
            <a:picLocks noChangeAspect="1"/>
          </p:cNvPicPr>
          <p:nvPr/>
        </p:nvPicPr>
        <p:blipFill>
          <a:blip r:embed="rId2"/>
          <a:stretch>
            <a:fillRect/>
          </a:stretch>
        </p:blipFill>
        <p:spPr>
          <a:xfrm>
            <a:off x="1207910" y="1842587"/>
            <a:ext cx="9947769" cy="3689380"/>
          </a:xfrm>
          <a:prstGeom prst="rect">
            <a:avLst/>
          </a:prstGeom>
        </p:spPr>
      </p:pic>
      <p:sp>
        <p:nvSpPr>
          <p:cNvPr id="6" name="TextBox 5">
            <a:extLst>
              <a:ext uri="{FF2B5EF4-FFF2-40B4-BE49-F238E27FC236}">
                <a16:creationId xmlns:a16="http://schemas.microsoft.com/office/drawing/2014/main" id="{6D2BB831-7111-3564-5694-EBB518EF4760}"/>
              </a:ext>
            </a:extLst>
          </p:cNvPr>
          <p:cNvSpPr txBox="1"/>
          <p:nvPr/>
        </p:nvSpPr>
        <p:spPr>
          <a:xfrm>
            <a:off x="933254" y="5608948"/>
            <a:ext cx="10369484" cy="738664"/>
          </a:xfrm>
          <a:prstGeom prst="rect">
            <a:avLst/>
          </a:prstGeom>
          <a:noFill/>
        </p:spPr>
        <p:txBody>
          <a:bodyPr wrap="square" rtlCol="0">
            <a:spAutoFit/>
          </a:bodyPr>
          <a:lstStyle/>
          <a:p>
            <a:pPr marL="285750" indent="-285750">
              <a:buFont typeface="Arial" panose="020B0604020202020204" pitchFamily="34" charset="0"/>
              <a:buChar char="•"/>
            </a:pPr>
            <a:r>
              <a:rPr lang="en-US" sz="1400" dirty="0"/>
              <a:t>2,282 Taft students in 2021-22, or about 32%, were categorized as Degree/Transfer</a:t>
            </a:r>
          </a:p>
          <a:p>
            <a:pPr marL="285750" indent="-285750">
              <a:buFont typeface="Arial" panose="020B0604020202020204" pitchFamily="34" charset="0"/>
              <a:buChar char="•"/>
            </a:pPr>
            <a:r>
              <a:rPr lang="en-US" sz="1400" dirty="0"/>
              <a:t>Includes: Students with goals of earning an Associate Degree and/or transferring to a 4-year college</a:t>
            </a:r>
          </a:p>
          <a:p>
            <a:pPr marL="285750" indent="-285750">
              <a:buFont typeface="Arial" panose="020B0604020202020204" pitchFamily="34" charset="0"/>
              <a:buChar char="•"/>
            </a:pPr>
            <a:r>
              <a:rPr lang="en-US" sz="1400" dirty="0"/>
              <a:t>Does not include Special Admits</a:t>
            </a:r>
          </a:p>
        </p:txBody>
      </p:sp>
    </p:spTree>
    <p:extLst>
      <p:ext uri="{BB962C8B-B14F-4D97-AF65-F5344CB8AC3E}">
        <p14:creationId xmlns:p14="http://schemas.microsoft.com/office/powerpoint/2010/main" val="1228142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EAEA9-F355-AFA2-EB13-E9309C301906}"/>
              </a:ext>
            </a:extLst>
          </p:cNvPr>
          <p:cNvSpPr>
            <a:spLocks noGrp="1"/>
          </p:cNvSpPr>
          <p:nvPr>
            <p:ph type="title"/>
          </p:nvPr>
        </p:nvSpPr>
        <p:spPr/>
        <p:txBody>
          <a:bodyPr/>
          <a:lstStyle/>
          <a:p>
            <a:r>
              <a:rPr lang="en-US" dirty="0"/>
              <a:t>Taft College Degree/Transfer Students</a:t>
            </a:r>
            <a:br>
              <a:rPr lang="en-US" dirty="0"/>
            </a:br>
            <a:r>
              <a:rPr lang="en-US" sz="3600" i="1" dirty="0"/>
              <a:t>(primarily at the Taft Campus/online)</a:t>
            </a:r>
          </a:p>
        </p:txBody>
      </p:sp>
      <p:graphicFrame>
        <p:nvGraphicFramePr>
          <p:cNvPr id="8" name="Chart 7">
            <a:extLst>
              <a:ext uri="{FF2B5EF4-FFF2-40B4-BE49-F238E27FC236}">
                <a16:creationId xmlns:a16="http://schemas.microsoft.com/office/drawing/2014/main" id="{0FF50AE7-D1E0-0BF9-A811-59AD56AAC869}"/>
              </a:ext>
            </a:extLst>
          </p:cNvPr>
          <p:cNvGraphicFramePr/>
          <p:nvPr>
            <p:extLst>
              <p:ext uri="{D42A27DB-BD31-4B8C-83A1-F6EECF244321}">
                <p14:modId xmlns:p14="http://schemas.microsoft.com/office/powerpoint/2010/main" val="973771839"/>
              </p:ext>
            </p:extLst>
          </p:nvPr>
        </p:nvGraphicFramePr>
        <p:xfrm>
          <a:off x="8705991" y="2065867"/>
          <a:ext cx="2449689" cy="2887133"/>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a:extLst>
              <a:ext uri="{FF2B5EF4-FFF2-40B4-BE49-F238E27FC236}">
                <a16:creationId xmlns:a16="http://schemas.microsoft.com/office/drawing/2014/main" id="{020FB390-9FDC-05A3-570A-561D3FE7B682}"/>
              </a:ext>
            </a:extLst>
          </p:cNvPr>
          <p:cNvPicPr>
            <a:picLocks noChangeAspect="1"/>
          </p:cNvPicPr>
          <p:nvPr/>
        </p:nvPicPr>
        <p:blipFill>
          <a:blip r:embed="rId3"/>
          <a:stretch>
            <a:fillRect/>
          </a:stretch>
        </p:blipFill>
        <p:spPr>
          <a:xfrm>
            <a:off x="1036320" y="1909155"/>
            <a:ext cx="7669671" cy="3916189"/>
          </a:xfrm>
          <a:prstGeom prst="rect">
            <a:avLst/>
          </a:prstGeom>
        </p:spPr>
      </p:pic>
      <p:sp>
        <p:nvSpPr>
          <p:cNvPr id="6" name="TextBox 5">
            <a:extLst>
              <a:ext uri="{FF2B5EF4-FFF2-40B4-BE49-F238E27FC236}">
                <a16:creationId xmlns:a16="http://schemas.microsoft.com/office/drawing/2014/main" id="{B51219D7-CD94-14DD-0C41-DFE8EF6F5E05}"/>
              </a:ext>
            </a:extLst>
          </p:cNvPr>
          <p:cNvSpPr txBox="1"/>
          <p:nvPr/>
        </p:nvSpPr>
        <p:spPr>
          <a:xfrm>
            <a:off x="961534" y="5825344"/>
            <a:ext cx="10510887" cy="307777"/>
          </a:xfrm>
          <a:prstGeom prst="rect">
            <a:avLst/>
          </a:prstGeom>
          <a:noFill/>
        </p:spPr>
        <p:txBody>
          <a:bodyPr wrap="square" rtlCol="0">
            <a:spAutoFit/>
          </a:bodyPr>
          <a:lstStyle/>
          <a:p>
            <a:pPr marL="285750" indent="-285750">
              <a:buFont typeface="Arial" panose="020B0604020202020204" pitchFamily="34" charset="0"/>
              <a:buChar char="•"/>
            </a:pPr>
            <a:r>
              <a:rPr lang="en-US" sz="1400" dirty="0"/>
              <a:t>The majority of Degree/Transfer students are Latino, and Female</a:t>
            </a:r>
          </a:p>
        </p:txBody>
      </p:sp>
    </p:spTree>
    <p:extLst>
      <p:ext uri="{BB962C8B-B14F-4D97-AF65-F5344CB8AC3E}">
        <p14:creationId xmlns:p14="http://schemas.microsoft.com/office/powerpoint/2010/main" val="18673952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2A044-4451-15C3-E657-AD7D6D71F506}"/>
              </a:ext>
            </a:extLst>
          </p:cNvPr>
          <p:cNvSpPr>
            <a:spLocks noGrp="1"/>
          </p:cNvSpPr>
          <p:nvPr>
            <p:ph type="title"/>
          </p:nvPr>
        </p:nvSpPr>
        <p:spPr>
          <a:xfrm>
            <a:off x="1097280" y="704292"/>
            <a:ext cx="10058400" cy="921308"/>
          </a:xfrm>
        </p:spPr>
        <p:txBody>
          <a:bodyPr/>
          <a:lstStyle/>
          <a:p>
            <a:r>
              <a:rPr lang="en-US" dirty="0"/>
              <a:t>Taft College Undecided/Other Students</a:t>
            </a:r>
            <a:endParaRPr lang="en-US" sz="3600" i="1" dirty="0"/>
          </a:p>
        </p:txBody>
      </p:sp>
      <p:sp>
        <p:nvSpPr>
          <p:cNvPr id="3" name="TextBox 2">
            <a:extLst>
              <a:ext uri="{FF2B5EF4-FFF2-40B4-BE49-F238E27FC236}">
                <a16:creationId xmlns:a16="http://schemas.microsoft.com/office/drawing/2014/main" id="{5298726B-B071-BCCA-6932-E44B837057AC}"/>
              </a:ext>
            </a:extLst>
          </p:cNvPr>
          <p:cNvSpPr txBox="1"/>
          <p:nvPr/>
        </p:nvSpPr>
        <p:spPr>
          <a:xfrm>
            <a:off x="688157" y="5350934"/>
            <a:ext cx="10539167" cy="738664"/>
          </a:xfrm>
          <a:prstGeom prst="rect">
            <a:avLst/>
          </a:prstGeom>
          <a:noFill/>
        </p:spPr>
        <p:txBody>
          <a:bodyPr wrap="square" rtlCol="0">
            <a:spAutoFit/>
          </a:bodyPr>
          <a:lstStyle/>
          <a:p>
            <a:pPr marL="285750" indent="-285750">
              <a:buFont typeface="Arial" panose="020B0604020202020204" pitchFamily="34" charset="0"/>
              <a:buChar char="•"/>
            </a:pPr>
            <a:r>
              <a:rPr lang="en-US" sz="1400" dirty="0"/>
              <a:t>720 Taft students in 2021-22, or about 10%, were categorized as Undecided/Other, which is a catch-all category</a:t>
            </a:r>
          </a:p>
          <a:p>
            <a:pPr marL="285750" indent="-285750">
              <a:buFont typeface="Arial" panose="020B0604020202020204" pitchFamily="34" charset="0"/>
              <a:buChar char="•"/>
            </a:pPr>
            <a:r>
              <a:rPr lang="en-US" sz="1400" dirty="0"/>
              <a:t>Includes: Students with goals of undecided, life-long learning, 4-year college student taking credits, or no info available</a:t>
            </a:r>
          </a:p>
          <a:p>
            <a:pPr marL="285750" indent="-285750">
              <a:buFont typeface="Arial" panose="020B0604020202020204" pitchFamily="34" charset="0"/>
              <a:buChar char="•"/>
            </a:pPr>
            <a:r>
              <a:rPr lang="en-US" sz="1400" dirty="0"/>
              <a:t>Does not include Special Admits</a:t>
            </a:r>
          </a:p>
        </p:txBody>
      </p:sp>
      <p:pic>
        <p:nvPicPr>
          <p:cNvPr id="4" name="Picture 3">
            <a:extLst>
              <a:ext uri="{FF2B5EF4-FFF2-40B4-BE49-F238E27FC236}">
                <a16:creationId xmlns:a16="http://schemas.microsoft.com/office/drawing/2014/main" id="{C74BBBA3-FE97-D11E-BD07-74BF60B0F831}"/>
              </a:ext>
            </a:extLst>
          </p:cNvPr>
          <p:cNvPicPr>
            <a:picLocks noChangeAspect="1"/>
          </p:cNvPicPr>
          <p:nvPr/>
        </p:nvPicPr>
        <p:blipFill>
          <a:blip r:embed="rId2"/>
          <a:stretch>
            <a:fillRect/>
          </a:stretch>
        </p:blipFill>
        <p:spPr>
          <a:xfrm>
            <a:off x="2255771" y="1759019"/>
            <a:ext cx="7741418" cy="3591915"/>
          </a:xfrm>
          <a:prstGeom prst="rect">
            <a:avLst/>
          </a:prstGeom>
        </p:spPr>
      </p:pic>
    </p:spTree>
    <p:extLst>
      <p:ext uri="{BB962C8B-B14F-4D97-AF65-F5344CB8AC3E}">
        <p14:creationId xmlns:p14="http://schemas.microsoft.com/office/powerpoint/2010/main" val="21869101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EAEA9-F355-AFA2-EB13-E9309C301906}"/>
              </a:ext>
            </a:extLst>
          </p:cNvPr>
          <p:cNvSpPr>
            <a:spLocks noGrp="1"/>
          </p:cNvSpPr>
          <p:nvPr>
            <p:ph type="title"/>
          </p:nvPr>
        </p:nvSpPr>
        <p:spPr>
          <a:xfrm>
            <a:off x="1097280" y="286604"/>
            <a:ext cx="10058400" cy="1350286"/>
          </a:xfrm>
        </p:spPr>
        <p:txBody>
          <a:bodyPr/>
          <a:lstStyle/>
          <a:p>
            <a:r>
              <a:rPr lang="en-US" dirty="0"/>
              <a:t>Taft College Undecided/Other Students</a:t>
            </a:r>
            <a:endParaRPr lang="en-US" sz="3600" i="1" dirty="0"/>
          </a:p>
        </p:txBody>
      </p:sp>
      <p:graphicFrame>
        <p:nvGraphicFramePr>
          <p:cNvPr id="8" name="Chart 7">
            <a:extLst>
              <a:ext uri="{FF2B5EF4-FFF2-40B4-BE49-F238E27FC236}">
                <a16:creationId xmlns:a16="http://schemas.microsoft.com/office/drawing/2014/main" id="{0FF50AE7-D1E0-0BF9-A811-59AD56AAC869}"/>
              </a:ext>
            </a:extLst>
          </p:cNvPr>
          <p:cNvGraphicFramePr/>
          <p:nvPr>
            <p:extLst>
              <p:ext uri="{D42A27DB-BD31-4B8C-83A1-F6EECF244321}">
                <p14:modId xmlns:p14="http://schemas.microsoft.com/office/powerpoint/2010/main" val="637959329"/>
              </p:ext>
            </p:extLst>
          </p:nvPr>
        </p:nvGraphicFramePr>
        <p:xfrm>
          <a:off x="8705991" y="2065867"/>
          <a:ext cx="2449689" cy="2887133"/>
        </p:xfrm>
        <a:graphic>
          <a:graphicData uri="http://schemas.openxmlformats.org/drawingml/2006/chart">
            <c:chart xmlns:c="http://schemas.openxmlformats.org/drawingml/2006/chart" xmlns:r="http://schemas.openxmlformats.org/officeDocument/2006/relationships" r:id="rId2"/>
          </a:graphicData>
        </a:graphic>
      </p:graphicFrame>
      <p:pic>
        <p:nvPicPr>
          <p:cNvPr id="10" name="Picture 9">
            <a:extLst>
              <a:ext uri="{FF2B5EF4-FFF2-40B4-BE49-F238E27FC236}">
                <a16:creationId xmlns:a16="http://schemas.microsoft.com/office/drawing/2014/main" id="{E8B1D04D-B630-DB7A-D867-9C573684B606}"/>
              </a:ext>
            </a:extLst>
          </p:cNvPr>
          <p:cNvPicPr>
            <a:picLocks noChangeAspect="1"/>
          </p:cNvPicPr>
          <p:nvPr/>
        </p:nvPicPr>
        <p:blipFill>
          <a:blip r:embed="rId3"/>
          <a:stretch>
            <a:fillRect/>
          </a:stretch>
        </p:blipFill>
        <p:spPr>
          <a:xfrm>
            <a:off x="922545" y="1846982"/>
            <a:ext cx="7477947" cy="3772062"/>
          </a:xfrm>
          <a:prstGeom prst="rect">
            <a:avLst/>
          </a:prstGeom>
        </p:spPr>
      </p:pic>
      <p:sp>
        <p:nvSpPr>
          <p:cNvPr id="11" name="TextBox 10">
            <a:extLst>
              <a:ext uri="{FF2B5EF4-FFF2-40B4-BE49-F238E27FC236}">
                <a16:creationId xmlns:a16="http://schemas.microsoft.com/office/drawing/2014/main" id="{95B80087-993A-BBA3-80AF-1070898ACA3E}"/>
              </a:ext>
            </a:extLst>
          </p:cNvPr>
          <p:cNvSpPr txBox="1"/>
          <p:nvPr/>
        </p:nvSpPr>
        <p:spPr>
          <a:xfrm>
            <a:off x="922545" y="5771895"/>
            <a:ext cx="10510887" cy="307777"/>
          </a:xfrm>
          <a:prstGeom prst="rect">
            <a:avLst/>
          </a:prstGeom>
          <a:noFill/>
        </p:spPr>
        <p:txBody>
          <a:bodyPr wrap="square" rtlCol="0">
            <a:spAutoFit/>
          </a:bodyPr>
          <a:lstStyle/>
          <a:p>
            <a:pPr marL="285750" indent="-285750">
              <a:buFont typeface="Arial" panose="020B0604020202020204" pitchFamily="34" charset="0"/>
              <a:buChar char="•"/>
            </a:pPr>
            <a:r>
              <a:rPr lang="en-US" sz="1400" dirty="0"/>
              <a:t>The majority Undecided/Other students are Latino, and Female – but the gender split is close to even</a:t>
            </a:r>
          </a:p>
        </p:txBody>
      </p:sp>
    </p:spTree>
    <p:extLst>
      <p:ext uri="{BB962C8B-B14F-4D97-AF65-F5344CB8AC3E}">
        <p14:creationId xmlns:p14="http://schemas.microsoft.com/office/powerpoint/2010/main" val="3831280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FF518-B873-7F6C-2DC9-956127A7970F}"/>
              </a:ext>
            </a:extLst>
          </p:cNvPr>
          <p:cNvSpPr>
            <a:spLocks noGrp="1"/>
          </p:cNvSpPr>
          <p:nvPr>
            <p:ph type="title"/>
          </p:nvPr>
        </p:nvSpPr>
        <p:spPr/>
        <p:txBody>
          <a:bodyPr/>
          <a:lstStyle/>
          <a:p>
            <a:r>
              <a:rPr lang="en-US" dirty="0"/>
              <a:t>Internal Scan: Taft College Students</a:t>
            </a:r>
          </a:p>
        </p:txBody>
      </p:sp>
      <p:sp>
        <p:nvSpPr>
          <p:cNvPr id="3" name="Content Placeholder 2">
            <a:extLst>
              <a:ext uri="{FF2B5EF4-FFF2-40B4-BE49-F238E27FC236}">
                <a16:creationId xmlns:a16="http://schemas.microsoft.com/office/drawing/2014/main" id="{C497C967-8F39-CF80-1269-16F2357CF87F}"/>
              </a:ext>
            </a:extLst>
          </p:cNvPr>
          <p:cNvSpPr>
            <a:spLocks noGrp="1"/>
          </p:cNvSpPr>
          <p:nvPr>
            <p:ph idx="1"/>
          </p:nvPr>
        </p:nvSpPr>
        <p:spPr>
          <a:xfrm>
            <a:off x="2547990" y="2383604"/>
            <a:ext cx="8607689" cy="3485490"/>
          </a:xfrm>
        </p:spPr>
        <p:txBody>
          <a:bodyPr/>
          <a:lstStyle/>
          <a:p>
            <a:pPr>
              <a:buFont typeface="Arial" panose="020B0604020202020204" pitchFamily="34" charset="0"/>
              <a:buChar char="•"/>
            </a:pPr>
            <a:r>
              <a:rPr lang="en-US" sz="2400" dirty="0"/>
              <a:t>Headcount, Enrollment and FTES</a:t>
            </a:r>
          </a:p>
          <a:p>
            <a:pPr>
              <a:buFont typeface="Arial" panose="020B0604020202020204" pitchFamily="34" charset="0"/>
              <a:buChar char="•"/>
            </a:pPr>
            <a:r>
              <a:rPr lang="en-US" sz="2400" dirty="0"/>
              <a:t>Demographics</a:t>
            </a:r>
          </a:p>
          <a:p>
            <a:pPr>
              <a:buFont typeface="Arial" panose="020B0604020202020204" pitchFamily="34" charset="0"/>
              <a:buChar char="•"/>
            </a:pPr>
            <a:r>
              <a:rPr lang="en-US" sz="2400" dirty="0"/>
              <a:t>Outcomes: Awards, Transfer, Employment</a:t>
            </a:r>
          </a:p>
          <a:p>
            <a:pPr marL="0" indent="0">
              <a:buNone/>
            </a:pPr>
            <a:endParaRPr lang="en-US" dirty="0"/>
          </a:p>
        </p:txBody>
      </p:sp>
    </p:spTree>
    <p:extLst>
      <p:ext uri="{BB962C8B-B14F-4D97-AF65-F5344CB8AC3E}">
        <p14:creationId xmlns:p14="http://schemas.microsoft.com/office/powerpoint/2010/main" val="18093407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F89687D-CA5A-9C43-2A4C-06ED14CAC5BD}"/>
              </a:ext>
            </a:extLst>
          </p:cNvPr>
          <p:cNvSpPr>
            <a:spLocks noGrp="1"/>
          </p:cNvSpPr>
          <p:nvPr>
            <p:ph type="title"/>
          </p:nvPr>
        </p:nvSpPr>
        <p:spPr>
          <a:xfrm>
            <a:off x="1096963" y="287338"/>
            <a:ext cx="10058400" cy="1449387"/>
          </a:xfrm>
        </p:spPr>
        <p:txBody>
          <a:bodyPr/>
          <a:lstStyle/>
          <a:p>
            <a:r>
              <a:rPr lang="en-US" dirty="0"/>
              <a:t>Taft College Adult Ed/ESL Students</a:t>
            </a:r>
            <a:endParaRPr lang="en-US" sz="3600" i="1" dirty="0"/>
          </a:p>
        </p:txBody>
      </p:sp>
      <p:pic>
        <p:nvPicPr>
          <p:cNvPr id="6" name="Picture 5">
            <a:extLst>
              <a:ext uri="{FF2B5EF4-FFF2-40B4-BE49-F238E27FC236}">
                <a16:creationId xmlns:a16="http://schemas.microsoft.com/office/drawing/2014/main" id="{2C0487C9-BED0-0C61-E866-5140776C84F8}"/>
              </a:ext>
            </a:extLst>
          </p:cNvPr>
          <p:cNvPicPr>
            <a:picLocks noChangeAspect="1"/>
          </p:cNvPicPr>
          <p:nvPr/>
        </p:nvPicPr>
        <p:blipFill>
          <a:blip r:embed="rId2"/>
          <a:stretch>
            <a:fillRect/>
          </a:stretch>
        </p:blipFill>
        <p:spPr>
          <a:xfrm>
            <a:off x="1399822" y="1823362"/>
            <a:ext cx="9403645" cy="3530132"/>
          </a:xfrm>
          <a:prstGeom prst="rect">
            <a:avLst/>
          </a:prstGeom>
        </p:spPr>
      </p:pic>
      <p:sp>
        <p:nvSpPr>
          <p:cNvPr id="7" name="TextBox 6">
            <a:extLst>
              <a:ext uri="{FF2B5EF4-FFF2-40B4-BE49-F238E27FC236}">
                <a16:creationId xmlns:a16="http://schemas.microsoft.com/office/drawing/2014/main" id="{1C29B52D-0546-591B-0042-DFEC6913AF35}"/>
              </a:ext>
            </a:extLst>
          </p:cNvPr>
          <p:cNvSpPr txBox="1"/>
          <p:nvPr/>
        </p:nvSpPr>
        <p:spPr>
          <a:xfrm>
            <a:off x="616196" y="5440131"/>
            <a:ext cx="10539167" cy="738664"/>
          </a:xfrm>
          <a:prstGeom prst="rect">
            <a:avLst/>
          </a:prstGeom>
          <a:noFill/>
        </p:spPr>
        <p:txBody>
          <a:bodyPr wrap="square" rtlCol="0">
            <a:spAutoFit/>
          </a:bodyPr>
          <a:lstStyle/>
          <a:p>
            <a:pPr marL="285750" indent="-285750">
              <a:buFont typeface="Arial" panose="020B0604020202020204" pitchFamily="34" charset="0"/>
              <a:buChar char="•"/>
            </a:pPr>
            <a:r>
              <a:rPr lang="en-US" sz="1400" dirty="0"/>
              <a:t>29 Taft students in 2021-22, or less than 1%, were categorized as Adult Ed/ESL</a:t>
            </a:r>
          </a:p>
          <a:p>
            <a:pPr marL="285750" indent="-285750">
              <a:buFont typeface="Arial" panose="020B0604020202020204" pitchFamily="34" charset="0"/>
              <a:buChar char="•"/>
            </a:pPr>
            <a:r>
              <a:rPr lang="en-US" sz="1400" dirty="0"/>
              <a:t>Includes: Students with goals of improving basic skills (including English), GED prep, and/or transition from noncredit to credit coursework</a:t>
            </a:r>
          </a:p>
          <a:p>
            <a:pPr marL="285750" indent="-285750">
              <a:buFont typeface="Arial" panose="020B0604020202020204" pitchFamily="34" charset="0"/>
              <a:buChar char="•"/>
            </a:pPr>
            <a:r>
              <a:rPr lang="en-US" sz="1400" dirty="0"/>
              <a:t>Does not include Special Admits</a:t>
            </a:r>
          </a:p>
        </p:txBody>
      </p:sp>
    </p:spTree>
    <p:extLst>
      <p:ext uri="{BB962C8B-B14F-4D97-AF65-F5344CB8AC3E}">
        <p14:creationId xmlns:p14="http://schemas.microsoft.com/office/powerpoint/2010/main" val="37083182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EAEA9-F355-AFA2-EB13-E9309C301906}"/>
              </a:ext>
            </a:extLst>
          </p:cNvPr>
          <p:cNvSpPr>
            <a:spLocks noGrp="1"/>
          </p:cNvSpPr>
          <p:nvPr>
            <p:ph type="title"/>
          </p:nvPr>
        </p:nvSpPr>
        <p:spPr>
          <a:xfrm>
            <a:off x="1097280" y="286604"/>
            <a:ext cx="10058400" cy="1350286"/>
          </a:xfrm>
        </p:spPr>
        <p:txBody>
          <a:bodyPr/>
          <a:lstStyle/>
          <a:p>
            <a:r>
              <a:rPr lang="en-US" dirty="0"/>
              <a:t>Taft College Adult Ed/ESL Students</a:t>
            </a:r>
            <a:endParaRPr lang="en-US" sz="3600" i="1" dirty="0"/>
          </a:p>
        </p:txBody>
      </p:sp>
      <p:pic>
        <p:nvPicPr>
          <p:cNvPr id="4" name="Picture 3">
            <a:extLst>
              <a:ext uri="{FF2B5EF4-FFF2-40B4-BE49-F238E27FC236}">
                <a16:creationId xmlns:a16="http://schemas.microsoft.com/office/drawing/2014/main" id="{49B76B9F-62B9-15CB-F98B-FB5F282BDD0E}"/>
              </a:ext>
            </a:extLst>
          </p:cNvPr>
          <p:cNvPicPr>
            <a:picLocks noChangeAspect="1"/>
          </p:cNvPicPr>
          <p:nvPr/>
        </p:nvPicPr>
        <p:blipFill>
          <a:blip r:embed="rId2"/>
          <a:stretch>
            <a:fillRect/>
          </a:stretch>
        </p:blipFill>
        <p:spPr>
          <a:xfrm>
            <a:off x="745067" y="1873516"/>
            <a:ext cx="7778044" cy="3946916"/>
          </a:xfrm>
          <a:prstGeom prst="rect">
            <a:avLst/>
          </a:prstGeom>
        </p:spPr>
      </p:pic>
      <p:sp>
        <p:nvSpPr>
          <p:cNvPr id="5" name="TextBox 4">
            <a:extLst>
              <a:ext uri="{FF2B5EF4-FFF2-40B4-BE49-F238E27FC236}">
                <a16:creationId xmlns:a16="http://schemas.microsoft.com/office/drawing/2014/main" id="{6B872292-B795-31FA-6902-DDEEDA36CE11}"/>
              </a:ext>
            </a:extLst>
          </p:cNvPr>
          <p:cNvSpPr txBox="1"/>
          <p:nvPr/>
        </p:nvSpPr>
        <p:spPr>
          <a:xfrm>
            <a:off x="8955463" y="3246809"/>
            <a:ext cx="2375555" cy="1200329"/>
          </a:xfrm>
          <a:prstGeom prst="rect">
            <a:avLst/>
          </a:prstGeom>
          <a:noFill/>
        </p:spPr>
        <p:txBody>
          <a:bodyPr wrap="square" rtlCol="0">
            <a:spAutoFit/>
          </a:bodyPr>
          <a:lstStyle/>
          <a:p>
            <a:r>
              <a:rPr lang="en-US" dirty="0"/>
              <a:t>Disaggregation by gender not available due to small population size</a:t>
            </a:r>
          </a:p>
        </p:txBody>
      </p:sp>
      <p:sp>
        <p:nvSpPr>
          <p:cNvPr id="6" name="TextBox 5">
            <a:extLst>
              <a:ext uri="{FF2B5EF4-FFF2-40B4-BE49-F238E27FC236}">
                <a16:creationId xmlns:a16="http://schemas.microsoft.com/office/drawing/2014/main" id="{1B02276B-69AF-A236-9CE3-368B00AC6D3B}"/>
              </a:ext>
            </a:extLst>
          </p:cNvPr>
          <p:cNvSpPr txBox="1"/>
          <p:nvPr/>
        </p:nvSpPr>
        <p:spPr>
          <a:xfrm>
            <a:off x="922545" y="5771895"/>
            <a:ext cx="10510887" cy="307777"/>
          </a:xfrm>
          <a:prstGeom prst="rect">
            <a:avLst/>
          </a:prstGeom>
          <a:noFill/>
        </p:spPr>
        <p:txBody>
          <a:bodyPr wrap="square" rtlCol="0">
            <a:spAutoFit/>
          </a:bodyPr>
          <a:lstStyle/>
          <a:p>
            <a:pPr marL="285750" indent="-285750">
              <a:buFont typeface="Arial" panose="020B0604020202020204" pitchFamily="34" charset="0"/>
              <a:buChar char="•"/>
            </a:pPr>
            <a:r>
              <a:rPr lang="en-US" sz="1400" dirty="0"/>
              <a:t>The majority of Adult Ed/ESL students are Latino</a:t>
            </a:r>
          </a:p>
        </p:txBody>
      </p:sp>
    </p:spTree>
    <p:extLst>
      <p:ext uri="{BB962C8B-B14F-4D97-AF65-F5344CB8AC3E}">
        <p14:creationId xmlns:p14="http://schemas.microsoft.com/office/powerpoint/2010/main" val="33664204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1D455-DDC1-5459-8CAC-7ED83C2B8E4C}"/>
              </a:ext>
            </a:extLst>
          </p:cNvPr>
          <p:cNvSpPr>
            <a:spLocks noGrp="1"/>
          </p:cNvSpPr>
          <p:nvPr>
            <p:ph type="title"/>
          </p:nvPr>
        </p:nvSpPr>
        <p:spPr/>
        <p:txBody>
          <a:bodyPr/>
          <a:lstStyle/>
          <a:p>
            <a:r>
              <a:rPr lang="en-US" dirty="0"/>
              <a:t>Thoughts?</a:t>
            </a:r>
          </a:p>
        </p:txBody>
      </p:sp>
      <p:pic>
        <p:nvPicPr>
          <p:cNvPr id="5" name="Content Placeholder 4">
            <a:extLst>
              <a:ext uri="{FF2B5EF4-FFF2-40B4-BE49-F238E27FC236}">
                <a16:creationId xmlns:a16="http://schemas.microsoft.com/office/drawing/2014/main" id="{A93C28C7-1009-BC13-1161-E980E1A274B1}"/>
              </a:ext>
            </a:extLst>
          </p:cNvPr>
          <p:cNvPicPr>
            <a:picLocks noGrp="1" noChangeAspect="1"/>
          </p:cNvPicPr>
          <p:nvPr>
            <p:ph idx="1"/>
          </p:nvPr>
        </p:nvPicPr>
        <p:blipFill>
          <a:blip r:embed="rId3"/>
          <a:stretch>
            <a:fillRect/>
          </a:stretch>
        </p:blipFill>
        <p:spPr>
          <a:xfrm>
            <a:off x="4602469" y="1846263"/>
            <a:ext cx="3047387" cy="4022725"/>
          </a:xfrm>
        </p:spPr>
      </p:pic>
    </p:spTree>
    <p:extLst>
      <p:ext uri="{BB962C8B-B14F-4D97-AF65-F5344CB8AC3E}">
        <p14:creationId xmlns:p14="http://schemas.microsoft.com/office/powerpoint/2010/main" val="39634403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2C0E9-06EE-BAE8-C19F-26004C43C3D6}"/>
              </a:ext>
            </a:extLst>
          </p:cNvPr>
          <p:cNvSpPr>
            <a:spLocks noGrp="1"/>
          </p:cNvSpPr>
          <p:nvPr>
            <p:ph type="title"/>
          </p:nvPr>
        </p:nvSpPr>
        <p:spPr/>
        <p:txBody>
          <a:bodyPr/>
          <a:lstStyle/>
          <a:p>
            <a:r>
              <a:rPr lang="en-US" dirty="0"/>
              <a:t>Taft Short-Term CTE Students</a:t>
            </a:r>
          </a:p>
        </p:txBody>
      </p:sp>
      <p:pic>
        <p:nvPicPr>
          <p:cNvPr id="5" name="Content Placeholder 4">
            <a:extLst>
              <a:ext uri="{FF2B5EF4-FFF2-40B4-BE49-F238E27FC236}">
                <a16:creationId xmlns:a16="http://schemas.microsoft.com/office/drawing/2014/main" id="{C9F69C26-9820-7DED-9D80-DC2C85D35327}"/>
              </a:ext>
            </a:extLst>
          </p:cNvPr>
          <p:cNvPicPr>
            <a:picLocks noGrp="1" noChangeAspect="1"/>
          </p:cNvPicPr>
          <p:nvPr>
            <p:ph idx="1"/>
          </p:nvPr>
        </p:nvPicPr>
        <p:blipFill>
          <a:blip r:embed="rId2"/>
          <a:stretch>
            <a:fillRect/>
          </a:stretch>
        </p:blipFill>
        <p:spPr>
          <a:xfrm>
            <a:off x="6254044" y="4052822"/>
            <a:ext cx="4427502" cy="1480240"/>
          </a:xfrm>
        </p:spPr>
      </p:pic>
      <p:pic>
        <p:nvPicPr>
          <p:cNvPr id="7" name="Picture 6">
            <a:extLst>
              <a:ext uri="{FF2B5EF4-FFF2-40B4-BE49-F238E27FC236}">
                <a16:creationId xmlns:a16="http://schemas.microsoft.com/office/drawing/2014/main" id="{5D99EB9D-6EE0-9867-8C88-3011CB3E8258}"/>
              </a:ext>
            </a:extLst>
          </p:cNvPr>
          <p:cNvPicPr>
            <a:picLocks noChangeAspect="1"/>
          </p:cNvPicPr>
          <p:nvPr/>
        </p:nvPicPr>
        <p:blipFill>
          <a:blip r:embed="rId3"/>
          <a:srcRect t="3555"/>
          <a:stretch/>
        </p:blipFill>
        <p:spPr>
          <a:xfrm>
            <a:off x="1133784" y="2065865"/>
            <a:ext cx="4518516" cy="3973915"/>
          </a:xfrm>
          <a:prstGeom prst="rect">
            <a:avLst/>
          </a:prstGeom>
        </p:spPr>
      </p:pic>
      <p:pic>
        <p:nvPicPr>
          <p:cNvPr id="8" name="Picture 7">
            <a:extLst>
              <a:ext uri="{FF2B5EF4-FFF2-40B4-BE49-F238E27FC236}">
                <a16:creationId xmlns:a16="http://schemas.microsoft.com/office/drawing/2014/main" id="{7B5C3AC1-A113-AFF9-309D-3DA59F19BF43}"/>
              </a:ext>
            </a:extLst>
          </p:cNvPr>
          <p:cNvPicPr>
            <a:picLocks noChangeAspect="1"/>
          </p:cNvPicPr>
          <p:nvPr/>
        </p:nvPicPr>
        <p:blipFill>
          <a:blip r:embed="rId4"/>
          <a:stretch>
            <a:fillRect/>
          </a:stretch>
        </p:blipFill>
        <p:spPr>
          <a:xfrm>
            <a:off x="7753420" y="2624072"/>
            <a:ext cx="1428750" cy="1428750"/>
          </a:xfrm>
          <a:prstGeom prst="rect">
            <a:avLst/>
          </a:prstGeom>
        </p:spPr>
      </p:pic>
    </p:spTree>
    <p:extLst>
      <p:ext uri="{BB962C8B-B14F-4D97-AF65-F5344CB8AC3E}">
        <p14:creationId xmlns:p14="http://schemas.microsoft.com/office/powerpoint/2010/main" val="7301602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59421-C143-A3BA-1812-ADF30A60947F}"/>
              </a:ext>
            </a:extLst>
          </p:cNvPr>
          <p:cNvSpPr>
            <a:spLocks noGrp="1"/>
          </p:cNvSpPr>
          <p:nvPr>
            <p:ph type="title"/>
          </p:nvPr>
        </p:nvSpPr>
        <p:spPr>
          <a:xfrm>
            <a:off x="94890" y="286603"/>
            <a:ext cx="12002219" cy="1162635"/>
          </a:xfrm>
        </p:spPr>
        <p:txBody>
          <a:bodyPr>
            <a:normAutofit/>
          </a:bodyPr>
          <a:lstStyle/>
          <a:p>
            <a:r>
              <a:rPr lang="en-US" sz="4000" dirty="0"/>
              <a:t>LaunchBoard: Short-Term CTE</a:t>
            </a:r>
            <a:r>
              <a:rPr lang="en-US" sz="4000" i="1" dirty="0"/>
              <a:t> </a:t>
            </a:r>
            <a:r>
              <a:rPr lang="en-US" sz="3600" i="1" dirty="0"/>
              <a:t>(primarily </a:t>
            </a:r>
            <a:r>
              <a:rPr lang="en-US" sz="3600" i="1" dirty="0" err="1"/>
              <a:t>Westec</a:t>
            </a:r>
            <a:r>
              <a:rPr lang="en-US" sz="3600" i="1" dirty="0"/>
              <a:t> campus)</a:t>
            </a:r>
            <a:endParaRPr lang="en-US" sz="3600" dirty="0"/>
          </a:p>
        </p:txBody>
      </p:sp>
      <p:sp>
        <p:nvSpPr>
          <p:cNvPr id="9" name="TextBox 8">
            <a:extLst>
              <a:ext uri="{FF2B5EF4-FFF2-40B4-BE49-F238E27FC236}">
                <a16:creationId xmlns:a16="http://schemas.microsoft.com/office/drawing/2014/main" id="{EBDFC4DA-B120-AE69-4F0D-60AB29AC8DD8}"/>
              </a:ext>
            </a:extLst>
          </p:cNvPr>
          <p:cNvSpPr txBox="1"/>
          <p:nvPr/>
        </p:nvSpPr>
        <p:spPr>
          <a:xfrm>
            <a:off x="399660" y="5523403"/>
            <a:ext cx="11609459" cy="738664"/>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Over half of Taft College students have a Short-Term CTE educational goal, and are primarily at the </a:t>
            </a:r>
            <a:r>
              <a:rPr kumimoji="0" lang="en-US" sz="1400" b="0" i="0" u="none" strike="noStrike" kern="1200" cap="none" spc="0" normalizeH="0" baseline="0" noProof="0" dirty="0" err="1">
                <a:ln>
                  <a:noFill/>
                </a:ln>
                <a:solidFill>
                  <a:srgbClr val="000000"/>
                </a:solidFill>
                <a:effectLst/>
                <a:uLnTx/>
                <a:uFillTx/>
                <a:latin typeface="Calibri" panose="020F0502020204030204"/>
                <a:ea typeface="+mn-ea"/>
                <a:cs typeface="+mn-cs"/>
              </a:rPr>
              <a:t>Westec</a:t>
            </a: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 campus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Taft College course completion rates for Short-Term CTE have remained high in recent years, between 96% and 98%, and are higher than the regional and state averages</a:t>
            </a:r>
          </a:p>
        </p:txBody>
      </p:sp>
      <p:pic>
        <p:nvPicPr>
          <p:cNvPr id="11" name="Picture 10">
            <a:extLst>
              <a:ext uri="{FF2B5EF4-FFF2-40B4-BE49-F238E27FC236}">
                <a16:creationId xmlns:a16="http://schemas.microsoft.com/office/drawing/2014/main" id="{4CF868FE-CB6C-2335-0D18-505F7012083A}"/>
              </a:ext>
            </a:extLst>
          </p:cNvPr>
          <p:cNvPicPr>
            <a:picLocks noChangeAspect="1"/>
          </p:cNvPicPr>
          <p:nvPr/>
        </p:nvPicPr>
        <p:blipFill>
          <a:blip r:embed="rId3"/>
          <a:stretch>
            <a:fillRect/>
          </a:stretch>
        </p:blipFill>
        <p:spPr>
          <a:xfrm>
            <a:off x="399660" y="2012295"/>
            <a:ext cx="8069432" cy="3128871"/>
          </a:xfrm>
          <a:prstGeom prst="rect">
            <a:avLst/>
          </a:prstGeom>
        </p:spPr>
      </p:pic>
      <p:graphicFrame>
        <p:nvGraphicFramePr>
          <p:cNvPr id="12" name="Chart 11">
            <a:extLst>
              <a:ext uri="{FF2B5EF4-FFF2-40B4-BE49-F238E27FC236}">
                <a16:creationId xmlns:a16="http://schemas.microsoft.com/office/drawing/2014/main" id="{A5267F71-E655-1905-BDEE-5219196F94F5}"/>
              </a:ext>
            </a:extLst>
          </p:cNvPr>
          <p:cNvGraphicFramePr/>
          <p:nvPr>
            <p:extLst>
              <p:ext uri="{D42A27DB-BD31-4B8C-83A1-F6EECF244321}">
                <p14:modId xmlns:p14="http://schemas.microsoft.com/office/powerpoint/2010/main" val="4250284237"/>
              </p:ext>
            </p:extLst>
          </p:nvPr>
        </p:nvGraphicFramePr>
        <p:xfrm>
          <a:off x="8630816" y="1773378"/>
          <a:ext cx="3043599" cy="357755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690219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59421-C143-A3BA-1812-ADF30A60947F}"/>
              </a:ext>
            </a:extLst>
          </p:cNvPr>
          <p:cNvSpPr>
            <a:spLocks noGrp="1"/>
          </p:cNvSpPr>
          <p:nvPr>
            <p:ph type="title"/>
          </p:nvPr>
        </p:nvSpPr>
        <p:spPr>
          <a:xfrm>
            <a:off x="94890" y="286603"/>
            <a:ext cx="12002219" cy="1162635"/>
          </a:xfrm>
        </p:spPr>
        <p:txBody>
          <a:bodyPr>
            <a:normAutofit/>
          </a:bodyPr>
          <a:lstStyle/>
          <a:p>
            <a:r>
              <a:rPr lang="en-US" sz="4000" dirty="0"/>
              <a:t>LaunchBoard: Short-Term CTE</a:t>
            </a:r>
            <a:r>
              <a:rPr lang="en-US" sz="4000" i="1" dirty="0"/>
              <a:t> </a:t>
            </a:r>
            <a:r>
              <a:rPr lang="en-US" sz="3600" i="1" dirty="0"/>
              <a:t>(primarily </a:t>
            </a:r>
            <a:r>
              <a:rPr lang="en-US" sz="3600" i="1" dirty="0" err="1"/>
              <a:t>Westec</a:t>
            </a:r>
            <a:r>
              <a:rPr lang="en-US" sz="3600" i="1" dirty="0"/>
              <a:t> campus)</a:t>
            </a:r>
            <a:endParaRPr lang="en-US" sz="3600" dirty="0"/>
          </a:p>
        </p:txBody>
      </p:sp>
      <p:sp>
        <p:nvSpPr>
          <p:cNvPr id="9" name="TextBox 8">
            <a:extLst>
              <a:ext uri="{FF2B5EF4-FFF2-40B4-BE49-F238E27FC236}">
                <a16:creationId xmlns:a16="http://schemas.microsoft.com/office/drawing/2014/main" id="{EBDFC4DA-B120-AE69-4F0D-60AB29AC8DD8}"/>
              </a:ext>
            </a:extLst>
          </p:cNvPr>
          <p:cNvSpPr txBox="1"/>
          <p:nvPr/>
        </p:nvSpPr>
        <p:spPr>
          <a:xfrm>
            <a:off x="343246" y="5330472"/>
            <a:ext cx="11665873" cy="523220"/>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Course completion rates </a:t>
            </a:r>
            <a:r>
              <a:rPr kumimoji="0" lang="en-US" sz="1400" b="0" i="0" u="none" strike="noStrike" kern="1200" cap="none" spc="0" normalizeH="0" baseline="0" noProof="0" dirty="0" err="1">
                <a:ln>
                  <a:noFill/>
                </a:ln>
                <a:solidFill>
                  <a:srgbClr val="000000"/>
                </a:solidFill>
                <a:effectLst/>
                <a:uLnTx/>
                <a:uFillTx/>
                <a:latin typeface="Calibri" panose="020F0502020204030204"/>
                <a:ea typeface="+mn-ea"/>
                <a:cs typeface="+mn-cs"/>
              </a:rPr>
              <a:t>ar</a:t>
            </a:r>
            <a:r>
              <a:rPr lang="en-US" sz="1400" dirty="0">
                <a:solidFill>
                  <a:srgbClr val="000000"/>
                </a:solidFill>
                <a:latin typeface="Calibri" panose="020F0502020204030204"/>
              </a:rPr>
              <a:t>e high for all ethnic groups, but lower for Pac Islander/HI and Multi Ethnicity</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Course completion rates are slightly lower for female students than for male students</a:t>
            </a:r>
          </a:p>
        </p:txBody>
      </p:sp>
      <p:pic>
        <p:nvPicPr>
          <p:cNvPr id="4" name="Picture 3">
            <a:extLst>
              <a:ext uri="{FF2B5EF4-FFF2-40B4-BE49-F238E27FC236}">
                <a16:creationId xmlns:a16="http://schemas.microsoft.com/office/drawing/2014/main" id="{C533F991-8FDC-EDC2-E92A-9523FA37D103}"/>
              </a:ext>
            </a:extLst>
          </p:cNvPr>
          <p:cNvPicPr>
            <a:picLocks noChangeAspect="1"/>
          </p:cNvPicPr>
          <p:nvPr/>
        </p:nvPicPr>
        <p:blipFill>
          <a:blip r:embed="rId3"/>
          <a:stretch>
            <a:fillRect/>
          </a:stretch>
        </p:blipFill>
        <p:spPr>
          <a:xfrm>
            <a:off x="343246" y="1789846"/>
            <a:ext cx="7321910" cy="3575419"/>
          </a:xfrm>
          <a:prstGeom prst="rect">
            <a:avLst/>
          </a:prstGeom>
        </p:spPr>
      </p:pic>
      <p:graphicFrame>
        <p:nvGraphicFramePr>
          <p:cNvPr id="10" name="Chart 9">
            <a:extLst>
              <a:ext uri="{FF2B5EF4-FFF2-40B4-BE49-F238E27FC236}">
                <a16:creationId xmlns:a16="http://schemas.microsoft.com/office/drawing/2014/main" id="{B91A2494-856C-1DE6-471A-DCCBA765089C}"/>
              </a:ext>
            </a:extLst>
          </p:cNvPr>
          <p:cNvGraphicFramePr/>
          <p:nvPr>
            <p:extLst>
              <p:ext uri="{D42A27DB-BD31-4B8C-83A1-F6EECF244321}">
                <p14:modId xmlns:p14="http://schemas.microsoft.com/office/powerpoint/2010/main" val="689839442"/>
              </p:ext>
            </p:extLst>
          </p:nvPr>
        </p:nvGraphicFramePr>
        <p:xfrm>
          <a:off x="8376354" y="1861511"/>
          <a:ext cx="2833512" cy="346896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707924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59421-C143-A3BA-1812-ADF30A60947F}"/>
              </a:ext>
            </a:extLst>
          </p:cNvPr>
          <p:cNvSpPr>
            <a:spLocks noGrp="1"/>
          </p:cNvSpPr>
          <p:nvPr>
            <p:ph type="title"/>
          </p:nvPr>
        </p:nvSpPr>
        <p:spPr>
          <a:xfrm>
            <a:off x="94890" y="286603"/>
            <a:ext cx="12002219" cy="1162635"/>
          </a:xfrm>
        </p:spPr>
        <p:txBody>
          <a:bodyPr>
            <a:normAutofit/>
          </a:bodyPr>
          <a:lstStyle/>
          <a:p>
            <a:r>
              <a:rPr lang="en-US" sz="4000" dirty="0"/>
              <a:t>LaunchBoard: Short-Term CTE</a:t>
            </a:r>
            <a:r>
              <a:rPr lang="en-US" sz="4000" i="1" dirty="0"/>
              <a:t> </a:t>
            </a:r>
            <a:r>
              <a:rPr lang="en-US" sz="3600" i="1" dirty="0"/>
              <a:t>(primarily </a:t>
            </a:r>
            <a:r>
              <a:rPr lang="en-US" sz="3600" i="1" dirty="0" err="1"/>
              <a:t>Westec</a:t>
            </a:r>
            <a:r>
              <a:rPr lang="en-US" sz="3600" i="1" dirty="0"/>
              <a:t> campus)</a:t>
            </a:r>
            <a:endParaRPr lang="en-US" sz="3600" dirty="0"/>
          </a:p>
        </p:txBody>
      </p:sp>
      <p:sp>
        <p:nvSpPr>
          <p:cNvPr id="9" name="TextBox 8">
            <a:extLst>
              <a:ext uri="{FF2B5EF4-FFF2-40B4-BE49-F238E27FC236}">
                <a16:creationId xmlns:a16="http://schemas.microsoft.com/office/drawing/2014/main" id="{EBDFC4DA-B120-AE69-4F0D-60AB29AC8DD8}"/>
              </a:ext>
            </a:extLst>
          </p:cNvPr>
          <p:cNvSpPr txBox="1"/>
          <p:nvPr/>
        </p:nvSpPr>
        <p:spPr>
          <a:xfrm>
            <a:off x="293510" y="5330472"/>
            <a:ext cx="11715609" cy="1015663"/>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Short-Term CTE students see an increase in earnings after finishing their coursework and training</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rgbClr val="000000"/>
                </a:solidFill>
                <a:latin typeface="Calibri" panose="020F0502020204030204"/>
              </a:rPr>
              <a:t>Taft College Short-Term CTE students (primarily attending the </a:t>
            </a:r>
            <a:r>
              <a:rPr lang="en-US" sz="1400" dirty="0" err="1">
                <a:solidFill>
                  <a:srgbClr val="000000"/>
                </a:solidFill>
                <a:latin typeface="Calibri" panose="020F0502020204030204"/>
              </a:rPr>
              <a:t>Westec</a:t>
            </a:r>
            <a:r>
              <a:rPr lang="en-US" sz="1400" dirty="0">
                <a:solidFill>
                  <a:srgbClr val="000000"/>
                </a:solidFill>
                <a:latin typeface="Calibri" panose="020F0502020204030204"/>
              </a:rPr>
              <a:t> campus) see higher gains than the region or state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Disaggregation by </a:t>
            </a:r>
            <a:r>
              <a:rPr lang="en-US" sz="1400" dirty="0">
                <a:solidFill>
                  <a:srgbClr val="000000"/>
                </a:solidFill>
                <a:latin typeface="Calibri" panose="020F0502020204030204"/>
              </a:rPr>
              <a:t>ethnicity and gender is not available</a:t>
            </a:r>
            <a:endPar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srgbClr val="000000"/>
              </a:solidFill>
              <a:latin typeface="Calibri" panose="020F0502020204030204"/>
            </a:endParaRPr>
          </a:p>
        </p:txBody>
      </p:sp>
      <p:pic>
        <p:nvPicPr>
          <p:cNvPr id="5" name="Picture 4">
            <a:extLst>
              <a:ext uri="{FF2B5EF4-FFF2-40B4-BE49-F238E27FC236}">
                <a16:creationId xmlns:a16="http://schemas.microsoft.com/office/drawing/2014/main" id="{AABD6A15-9FFA-D426-D5AE-362DBD921682}"/>
              </a:ext>
            </a:extLst>
          </p:cNvPr>
          <p:cNvPicPr>
            <a:picLocks noChangeAspect="1"/>
          </p:cNvPicPr>
          <p:nvPr/>
        </p:nvPicPr>
        <p:blipFill>
          <a:blip r:embed="rId3"/>
          <a:stretch>
            <a:fillRect/>
          </a:stretch>
        </p:blipFill>
        <p:spPr>
          <a:xfrm>
            <a:off x="293510" y="1884263"/>
            <a:ext cx="7277143" cy="3207025"/>
          </a:xfrm>
          <a:prstGeom prst="rect">
            <a:avLst/>
          </a:prstGeom>
        </p:spPr>
      </p:pic>
      <p:graphicFrame>
        <p:nvGraphicFramePr>
          <p:cNvPr id="7" name="Chart 6">
            <a:extLst>
              <a:ext uri="{FF2B5EF4-FFF2-40B4-BE49-F238E27FC236}">
                <a16:creationId xmlns:a16="http://schemas.microsoft.com/office/drawing/2014/main" id="{D08BE2C0-3865-7E6F-9D3C-5D6A9938071E}"/>
              </a:ext>
            </a:extLst>
          </p:cNvPr>
          <p:cNvGraphicFramePr/>
          <p:nvPr>
            <p:extLst>
              <p:ext uri="{D42A27DB-BD31-4B8C-83A1-F6EECF244321}">
                <p14:modId xmlns:p14="http://schemas.microsoft.com/office/powerpoint/2010/main" val="4105980076"/>
              </p:ext>
            </p:extLst>
          </p:nvPr>
        </p:nvGraphicFramePr>
        <p:xfrm>
          <a:off x="8308622" y="1884263"/>
          <a:ext cx="3128727" cy="331791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86765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59421-C143-A3BA-1812-ADF30A60947F}"/>
              </a:ext>
            </a:extLst>
          </p:cNvPr>
          <p:cNvSpPr>
            <a:spLocks noGrp="1"/>
          </p:cNvSpPr>
          <p:nvPr>
            <p:ph type="title"/>
          </p:nvPr>
        </p:nvSpPr>
        <p:spPr>
          <a:xfrm>
            <a:off x="94890" y="286603"/>
            <a:ext cx="12002219" cy="1162635"/>
          </a:xfrm>
        </p:spPr>
        <p:txBody>
          <a:bodyPr>
            <a:normAutofit/>
          </a:bodyPr>
          <a:lstStyle/>
          <a:p>
            <a:r>
              <a:rPr lang="en-US" sz="4000" dirty="0"/>
              <a:t>LaunchBoard: Short-Term CTE</a:t>
            </a:r>
            <a:r>
              <a:rPr lang="en-US" sz="4000" i="1" dirty="0"/>
              <a:t> </a:t>
            </a:r>
            <a:r>
              <a:rPr lang="en-US" sz="3600" i="1" dirty="0"/>
              <a:t>(primarily </a:t>
            </a:r>
            <a:r>
              <a:rPr lang="en-US" sz="3600" i="1" dirty="0" err="1"/>
              <a:t>Westec</a:t>
            </a:r>
            <a:r>
              <a:rPr lang="en-US" sz="3600" i="1" dirty="0"/>
              <a:t> campus)</a:t>
            </a:r>
            <a:endParaRPr lang="en-US" sz="3600" dirty="0"/>
          </a:p>
        </p:txBody>
      </p:sp>
      <p:sp>
        <p:nvSpPr>
          <p:cNvPr id="9" name="TextBox 8">
            <a:extLst>
              <a:ext uri="{FF2B5EF4-FFF2-40B4-BE49-F238E27FC236}">
                <a16:creationId xmlns:a16="http://schemas.microsoft.com/office/drawing/2014/main" id="{EBDFC4DA-B120-AE69-4F0D-60AB29AC8DD8}"/>
              </a:ext>
            </a:extLst>
          </p:cNvPr>
          <p:cNvSpPr txBox="1"/>
          <p:nvPr/>
        </p:nvSpPr>
        <p:spPr>
          <a:xfrm>
            <a:off x="304800" y="5330472"/>
            <a:ext cx="11704319" cy="1569660"/>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Taft College Short-Term CTE students see an increase in earnings after finishing their coursework and training</a:t>
            </a:r>
          </a:p>
          <a:p>
            <a:pPr marL="285750" indent="-285750" defTabSz="457200">
              <a:buFont typeface="Arial" panose="020B0604020202020204" pitchFamily="34" charset="0"/>
              <a:buChar char="•"/>
            </a:pPr>
            <a:r>
              <a:rPr lang="en-US" sz="1400" dirty="0">
                <a:solidFill>
                  <a:srgbClr val="000000"/>
                </a:solidFill>
                <a:latin typeface="Calibri" panose="020F0502020204030204"/>
              </a:rPr>
              <a:t>Taft College Short-Term CTE students see higher gains than the region or state</a:t>
            </a:r>
          </a:p>
          <a:p>
            <a:pPr marL="285750" indent="-285750" defTabSz="457200">
              <a:buFont typeface="Arial" panose="020B0604020202020204" pitchFamily="34" charset="0"/>
              <a:buChar cha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Disaggregation by ethnic</a:t>
            </a:r>
            <a:r>
              <a:rPr lang="en-US" sz="1400" dirty="0" err="1">
                <a:solidFill>
                  <a:srgbClr val="000000"/>
                </a:solidFill>
                <a:latin typeface="Calibri" panose="020F0502020204030204"/>
              </a:rPr>
              <a:t>ity</a:t>
            </a:r>
            <a:r>
              <a:rPr lang="en-US" sz="1400" dirty="0">
                <a:solidFill>
                  <a:srgbClr val="000000"/>
                </a:solidFill>
                <a:latin typeface="Calibri" panose="020F0502020204030204"/>
              </a:rPr>
              <a:t> and gender is not available</a:t>
            </a:r>
            <a:endPar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R="0" lvl="0" algn="l" defTabSz="457200" rtl="0" eaLnBrk="1" fontAlgn="auto" latinLnBrk="0" hangingPunct="1">
              <a:lnSpc>
                <a:spcPct val="100000"/>
              </a:lnSpc>
              <a:spcBef>
                <a:spcPts val="0"/>
              </a:spcBef>
              <a:spcAft>
                <a:spcPts val="0"/>
              </a:spcAft>
              <a:buClrTx/>
              <a:buSzTx/>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srgbClr val="000000"/>
              </a:solidFill>
              <a:latin typeface="Calibri" panose="020F0502020204030204"/>
            </a:endParaRPr>
          </a:p>
        </p:txBody>
      </p:sp>
      <p:graphicFrame>
        <p:nvGraphicFramePr>
          <p:cNvPr id="7" name="Chart 6">
            <a:extLst>
              <a:ext uri="{FF2B5EF4-FFF2-40B4-BE49-F238E27FC236}">
                <a16:creationId xmlns:a16="http://schemas.microsoft.com/office/drawing/2014/main" id="{D08BE2C0-3865-7E6F-9D3C-5D6A9938071E}"/>
              </a:ext>
            </a:extLst>
          </p:cNvPr>
          <p:cNvGraphicFramePr/>
          <p:nvPr>
            <p:extLst>
              <p:ext uri="{D42A27DB-BD31-4B8C-83A1-F6EECF244321}">
                <p14:modId xmlns:p14="http://schemas.microsoft.com/office/powerpoint/2010/main" val="2869267696"/>
              </p:ext>
            </p:extLst>
          </p:nvPr>
        </p:nvGraphicFramePr>
        <p:xfrm>
          <a:off x="8308622" y="1884263"/>
          <a:ext cx="3128727" cy="3317910"/>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a:extLst>
              <a:ext uri="{FF2B5EF4-FFF2-40B4-BE49-F238E27FC236}">
                <a16:creationId xmlns:a16="http://schemas.microsoft.com/office/drawing/2014/main" id="{64A70835-20B2-A6CF-AA9E-B63DD8A9A22E}"/>
              </a:ext>
            </a:extLst>
          </p:cNvPr>
          <p:cNvPicPr>
            <a:picLocks noChangeAspect="1"/>
          </p:cNvPicPr>
          <p:nvPr/>
        </p:nvPicPr>
        <p:blipFill>
          <a:blip r:embed="rId4"/>
          <a:stretch>
            <a:fillRect/>
          </a:stretch>
        </p:blipFill>
        <p:spPr>
          <a:xfrm>
            <a:off x="304800" y="1899103"/>
            <a:ext cx="7778044" cy="3303070"/>
          </a:xfrm>
          <a:prstGeom prst="rect">
            <a:avLst/>
          </a:prstGeom>
        </p:spPr>
      </p:pic>
    </p:spTree>
    <p:extLst>
      <p:ext uri="{BB962C8B-B14F-4D97-AF65-F5344CB8AC3E}">
        <p14:creationId xmlns:p14="http://schemas.microsoft.com/office/powerpoint/2010/main" val="37543707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1D455-DDC1-5459-8CAC-7ED83C2B8E4C}"/>
              </a:ext>
            </a:extLst>
          </p:cNvPr>
          <p:cNvSpPr>
            <a:spLocks noGrp="1"/>
          </p:cNvSpPr>
          <p:nvPr>
            <p:ph type="title"/>
          </p:nvPr>
        </p:nvSpPr>
        <p:spPr/>
        <p:txBody>
          <a:bodyPr/>
          <a:lstStyle/>
          <a:p>
            <a:r>
              <a:rPr lang="en-US" dirty="0"/>
              <a:t>Thoughts?</a:t>
            </a:r>
          </a:p>
        </p:txBody>
      </p:sp>
      <p:pic>
        <p:nvPicPr>
          <p:cNvPr id="5" name="Content Placeholder 4">
            <a:extLst>
              <a:ext uri="{FF2B5EF4-FFF2-40B4-BE49-F238E27FC236}">
                <a16:creationId xmlns:a16="http://schemas.microsoft.com/office/drawing/2014/main" id="{A93C28C7-1009-BC13-1161-E980E1A274B1}"/>
              </a:ext>
            </a:extLst>
          </p:cNvPr>
          <p:cNvPicPr>
            <a:picLocks noGrp="1" noChangeAspect="1"/>
          </p:cNvPicPr>
          <p:nvPr>
            <p:ph idx="1"/>
          </p:nvPr>
        </p:nvPicPr>
        <p:blipFill>
          <a:blip r:embed="rId3"/>
          <a:stretch>
            <a:fillRect/>
          </a:stretch>
        </p:blipFill>
        <p:spPr>
          <a:xfrm>
            <a:off x="4602469" y="1846263"/>
            <a:ext cx="3047387" cy="4022725"/>
          </a:xfrm>
        </p:spPr>
      </p:pic>
    </p:spTree>
    <p:extLst>
      <p:ext uri="{BB962C8B-B14F-4D97-AF65-F5344CB8AC3E}">
        <p14:creationId xmlns:p14="http://schemas.microsoft.com/office/powerpoint/2010/main" val="34976158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2C0E9-06EE-BAE8-C19F-26004C43C3D6}"/>
              </a:ext>
            </a:extLst>
          </p:cNvPr>
          <p:cNvSpPr>
            <a:spLocks noGrp="1"/>
          </p:cNvSpPr>
          <p:nvPr>
            <p:ph type="title"/>
          </p:nvPr>
        </p:nvSpPr>
        <p:spPr/>
        <p:txBody>
          <a:bodyPr/>
          <a:lstStyle/>
          <a:p>
            <a:r>
              <a:rPr lang="en-US" dirty="0"/>
              <a:t>Taft Degree/Transfer Students</a:t>
            </a:r>
          </a:p>
        </p:txBody>
      </p:sp>
      <p:pic>
        <p:nvPicPr>
          <p:cNvPr id="8" name="Picture 7">
            <a:extLst>
              <a:ext uri="{FF2B5EF4-FFF2-40B4-BE49-F238E27FC236}">
                <a16:creationId xmlns:a16="http://schemas.microsoft.com/office/drawing/2014/main" id="{7B5C3AC1-A113-AFF9-309D-3DA59F19BF43}"/>
              </a:ext>
            </a:extLst>
          </p:cNvPr>
          <p:cNvPicPr>
            <a:picLocks noChangeAspect="1"/>
          </p:cNvPicPr>
          <p:nvPr/>
        </p:nvPicPr>
        <p:blipFill>
          <a:blip r:embed="rId2"/>
          <a:stretch>
            <a:fillRect/>
          </a:stretch>
        </p:blipFill>
        <p:spPr>
          <a:xfrm>
            <a:off x="1341529" y="2856624"/>
            <a:ext cx="2264017" cy="2264017"/>
          </a:xfrm>
          <a:prstGeom prst="rect">
            <a:avLst/>
          </a:prstGeom>
        </p:spPr>
      </p:pic>
      <p:pic>
        <p:nvPicPr>
          <p:cNvPr id="1026" name="Picture 2" descr="Taft College | Transform Your Life">
            <a:extLst>
              <a:ext uri="{FF2B5EF4-FFF2-40B4-BE49-F238E27FC236}">
                <a16:creationId xmlns:a16="http://schemas.microsoft.com/office/drawing/2014/main" id="{8C5856E7-B03C-164F-E244-A7A192526D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8489" y="1953682"/>
            <a:ext cx="7504604" cy="4221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0610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95A7A-E14A-30CC-02FC-8E126577BB44}"/>
              </a:ext>
            </a:extLst>
          </p:cNvPr>
          <p:cNvSpPr>
            <a:spLocks noGrp="1"/>
          </p:cNvSpPr>
          <p:nvPr>
            <p:ph type="title"/>
          </p:nvPr>
        </p:nvSpPr>
        <p:spPr/>
        <p:txBody>
          <a:bodyPr/>
          <a:lstStyle/>
          <a:p>
            <a:r>
              <a:rPr lang="en-US" dirty="0"/>
              <a:t>Enrollment Trends, Fall 2024 </a:t>
            </a:r>
          </a:p>
        </p:txBody>
      </p:sp>
      <p:pic>
        <p:nvPicPr>
          <p:cNvPr id="5" name="Content Placeholder 4">
            <a:extLst>
              <a:ext uri="{FF2B5EF4-FFF2-40B4-BE49-F238E27FC236}">
                <a16:creationId xmlns:a16="http://schemas.microsoft.com/office/drawing/2014/main" id="{EAFF5385-36C4-7FE3-3558-6B1CDB34B9E9}"/>
              </a:ext>
            </a:extLst>
          </p:cNvPr>
          <p:cNvPicPr>
            <a:picLocks noGrp="1" noChangeAspect="1"/>
          </p:cNvPicPr>
          <p:nvPr>
            <p:ph idx="1"/>
          </p:nvPr>
        </p:nvPicPr>
        <p:blipFill>
          <a:blip r:embed="rId3"/>
          <a:stretch>
            <a:fillRect/>
          </a:stretch>
        </p:blipFill>
        <p:spPr>
          <a:xfrm>
            <a:off x="674242" y="2055356"/>
            <a:ext cx="4152398" cy="3549916"/>
          </a:xfrm>
        </p:spPr>
      </p:pic>
      <p:pic>
        <p:nvPicPr>
          <p:cNvPr id="9" name="Picture 8">
            <a:extLst>
              <a:ext uri="{FF2B5EF4-FFF2-40B4-BE49-F238E27FC236}">
                <a16:creationId xmlns:a16="http://schemas.microsoft.com/office/drawing/2014/main" id="{310193D8-5124-7983-2260-26BD23086599}"/>
              </a:ext>
            </a:extLst>
          </p:cNvPr>
          <p:cNvPicPr>
            <a:picLocks noChangeAspect="1"/>
          </p:cNvPicPr>
          <p:nvPr/>
        </p:nvPicPr>
        <p:blipFill>
          <a:blip r:embed="rId4"/>
          <a:stretch>
            <a:fillRect/>
          </a:stretch>
        </p:blipFill>
        <p:spPr>
          <a:xfrm>
            <a:off x="5117916" y="2055355"/>
            <a:ext cx="4141568" cy="3549916"/>
          </a:xfrm>
          <a:prstGeom prst="rect">
            <a:avLst/>
          </a:prstGeom>
        </p:spPr>
      </p:pic>
      <p:sp>
        <p:nvSpPr>
          <p:cNvPr id="10" name="TextBox 9">
            <a:extLst>
              <a:ext uri="{FF2B5EF4-FFF2-40B4-BE49-F238E27FC236}">
                <a16:creationId xmlns:a16="http://schemas.microsoft.com/office/drawing/2014/main" id="{4A5C66DA-98BD-C5B9-3847-AFFB41782A53}"/>
              </a:ext>
            </a:extLst>
          </p:cNvPr>
          <p:cNvSpPr txBox="1"/>
          <p:nvPr/>
        </p:nvSpPr>
        <p:spPr>
          <a:xfrm>
            <a:off x="989037" y="1784176"/>
            <a:ext cx="3511296" cy="369332"/>
          </a:xfrm>
          <a:prstGeom prst="rect">
            <a:avLst/>
          </a:prstGeom>
          <a:noFill/>
        </p:spPr>
        <p:txBody>
          <a:bodyPr wrap="square" rtlCol="0">
            <a:spAutoFit/>
          </a:bodyPr>
          <a:lstStyle/>
          <a:p>
            <a:pPr algn="ctr"/>
            <a:r>
              <a:rPr lang="en-US" dirty="0"/>
              <a:t>Taft campus</a:t>
            </a:r>
          </a:p>
        </p:txBody>
      </p:sp>
      <p:sp>
        <p:nvSpPr>
          <p:cNvPr id="11" name="TextBox 10">
            <a:extLst>
              <a:ext uri="{FF2B5EF4-FFF2-40B4-BE49-F238E27FC236}">
                <a16:creationId xmlns:a16="http://schemas.microsoft.com/office/drawing/2014/main" id="{33343D54-27C4-F81B-A49E-C01C2A90E2D4}"/>
              </a:ext>
            </a:extLst>
          </p:cNvPr>
          <p:cNvSpPr txBox="1"/>
          <p:nvPr/>
        </p:nvSpPr>
        <p:spPr>
          <a:xfrm>
            <a:off x="5433052" y="1794416"/>
            <a:ext cx="3511296" cy="369332"/>
          </a:xfrm>
          <a:prstGeom prst="rect">
            <a:avLst/>
          </a:prstGeom>
          <a:noFill/>
        </p:spPr>
        <p:txBody>
          <a:bodyPr wrap="square" rtlCol="0">
            <a:spAutoFit/>
          </a:bodyPr>
          <a:lstStyle/>
          <a:p>
            <a:pPr algn="ctr"/>
            <a:r>
              <a:rPr lang="en-US" dirty="0" err="1"/>
              <a:t>Westec</a:t>
            </a:r>
            <a:endParaRPr lang="en-US" dirty="0"/>
          </a:p>
        </p:txBody>
      </p:sp>
      <p:sp>
        <p:nvSpPr>
          <p:cNvPr id="12" name="TextBox 11">
            <a:extLst>
              <a:ext uri="{FF2B5EF4-FFF2-40B4-BE49-F238E27FC236}">
                <a16:creationId xmlns:a16="http://schemas.microsoft.com/office/drawing/2014/main" id="{A1A3E4DC-03A8-CFF1-C2FE-0DF8CEDB1EDC}"/>
              </a:ext>
            </a:extLst>
          </p:cNvPr>
          <p:cNvSpPr txBox="1"/>
          <p:nvPr/>
        </p:nvSpPr>
        <p:spPr>
          <a:xfrm>
            <a:off x="9259484" y="2103519"/>
            <a:ext cx="2254206" cy="3293209"/>
          </a:xfrm>
          <a:prstGeom prst="rect">
            <a:avLst/>
          </a:prstGeom>
          <a:noFill/>
        </p:spPr>
        <p:txBody>
          <a:bodyPr wrap="square" rtlCol="0">
            <a:spAutoFit/>
          </a:bodyPr>
          <a:lstStyle/>
          <a:p>
            <a:pPr marL="285750" indent="-285750">
              <a:buFont typeface="Arial" panose="020B0604020202020204" pitchFamily="34" charset="0"/>
              <a:buChar char="•"/>
            </a:pPr>
            <a:r>
              <a:rPr lang="en-US" sz="1600" dirty="0"/>
              <a:t>Enrollment at both the Taft campus and </a:t>
            </a:r>
            <a:r>
              <a:rPr lang="en-US" sz="1600" dirty="0" err="1"/>
              <a:t>Westec</a:t>
            </a:r>
            <a:r>
              <a:rPr lang="en-US" sz="1600" dirty="0"/>
              <a:t> has been rebounding since the Covid-19 Pandemic</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i="1" dirty="0"/>
              <a:t>(Note: </a:t>
            </a:r>
            <a:r>
              <a:rPr lang="en-US" sz="1600" i="1" dirty="0" err="1"/>
              <a:t>Westec</a:t>
            </a:r>
            <a:r>
              <a:rPr lang="en-US" sz="1600" i="1" dirty="0"/>
              <a:t> enrollment numbers are not finalized until end of term due to short-term courses throughout the semester)</a:t>
            </a:r>
          </a:p>
        </p:txBody>
      </p:sp>
      <p:sp>
        <p:nvSpPr>
          <p:cNvPr id="13" name="TextBox 12">
            <a:extLst>
              <a:ext uri="{FF2B5EF4-FFF2-40B4-BE49-F238E27FC236}">
                <a16:creationId xmlns:a16="http://schemas.microsoft.com/office/drawing/2014/main" id="{BAE905D9-B445-68AB-7D9E-FBCF54826107}"/>
              </a:ext>
            </a:extLst>
          </p:cNvPr>
          <p:cNvSpPr txBox="1"/>
          <p:nvPr/>
        </p:nvSpPr>
        <p:spPr>
          <a:xfrm>
            <a:off x="674242" y="5971431"/>
            <a:ext cx="8801310" cy="307777"/>
          </a:xfrm>
          <a:prstGeom prst="rect">
            <a:avLst/>
          </a:prstGeom>
          <a:noFill/>
        </p:spPr>
        <p:txBody>
          <a:bodyPr wrap="square" rtlCol="0">
            <a:spAutoFit/>
          </a:bodyPr>
          <a:lstStyle/>
          <a:p>
            <a:r>
              <a:rPr lang="en-US" sz="1400" i="1" dirty="0"/>
              <a:t>Source: Taft College Daily Enrollment dashboard, extracted 9/25/2024</a:t>
            </a:r>
          </a:p>
        </p:txBody>
      </p:sp>
    </p:spTree>
    <p:extLst>
      <p:ext uri="{BB962C8B-B14F-4D97-AF65-F5344CB8AC3E}">
        <p14:creationId xmlns:p14="http://schemas.microsoft.com/office/powerpoint/2010/main" val="42195615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59421-C143-A3BA-1812-ADF30A60947F}"/>
              </a:ext>
            </a:extLst>
          </p:cNvPr>
          <p:cNvSpPr>
            <a:spLocks noGrp="1"/>
          </p:cNvSpPr>
          <p:nvPr>
            <p:ph type="title"/>
          </p:nvPr>
        </p:nvSpPr>
        <p:spPr>
          <a:xfrm>
            <a:off x="94891" y="286603"/>
            <a:ext cx="12002218" cy="1058003"/>
          </a:xfrm>
        </p:spPr>
        <p:txBody>
          <a:bodyPr>
            <a:normAutofit fontScale="90000"/>
          </a:bodyPr>
          <a:lstStyle/>
          <a:p>
            <a:r>
              <a:rPr lang="en-US" sz="4000" dirty="0" err="1"/>
              <a:t>LaunchBoard</a:t>
            </a:r>
            <a:r>
              <a:rPr lang="en-US" sz="4000" dirty="0"/>
              <a:t>: Degree/Transfer </a:t>
            </a:r>
            <a:r>
              <a:rPr lang="en-US" sz="3600" i="1" dirty="0"/>
              <a:t>(primarily Taft campus/online) </a:t>
            </a:r>
          </a:p>
        </p:txBody>
      </p:sp>
      <p:graphicFrame>
        <p:nvGraphicFramePr>
          <p:cNvPr id="8" name="Chart 7">
            <a:extLst>
              <a:ext uri="{FF2B5EF4-FFF2-40B4-BE49-F238E27FC236}">
                <a16:creationId xmlns:a16="http://schemas.microsoft.com/office/drawing/2014/main" id="{CE9B6305-361B-B449-6049-05699928E48F}"/>
              </a:ext>
            </a:extLst>
          </p:cNvPr>
          <p:cNvGraphicFramePr/>
          <p:nvPr>
            <p:extLst>
              <p:ext uri="{D42A27DB-BD31-4B8C-83A1-F6EECF244321}">
                <p14:modId xmlns:p14="http://schemas.microsoft.com/office/powerpoint/2010/main" val="3534921089"/>
              </p:ext>
            </p:extLst>
          </p:nvPr>
        </p:nvGraphicFramePr>
        <p:xfrm>
          <a:off x="8879840" y="1737360"/>
          <a:ext cx="3217269" cy="3835304"/>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EBDFC4DA-B120-AE69-4F0D-60AB29AC8DD8}"/>
              </a:ext>
            </a:extLst>
          </p:cNvPr>
          <p:cNvSpPr txBox="1"/>
          <p:nvPr/>
        </p:nvSpPr>
        <p:spPr>
          <a:xfrm>
            <a:off x="287867" y="5644701"/>
            <a:ext cx="11721253" cy="584775"/>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Taft College fall to spring persistence rates have hovered between 64% and 86% in recent years, and are lower than the region and the state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301059A5-6513-A270-5365-BA623A810C2A}"/>
              </a:ext>
            </a:extLst>
          </p:cNvPr>
          <p:cNvPicPr>
            <a:picLocks noChangeAspect="1"/>
          </p:cNvPicPr>
          <p:nvPr/>
        </p:nvPicPr>
        <p:blipFill>
          <a:blip r:embed="rId3"/>
          <a:stretch>
            <a:fillRect/>
          </a:stretch>
        </p:blipFill>
        <p:spPr>
          <a:xfrm>
            <a:off x="287867" y="1845734"/>
            <a:ext cx="8628891" cy="3471333"/>
          </a:xfrm>
          <a:prstGeom prst="rect">
            <a:avLst/>
          </a:prstGeom>
        </p:spPr>
      </p:pic>
    </p:spTree>
    <p:extLst>
      <p:ext uri="{BB962C8B-B14F-4D97-AF65-F5344CB8AC3E}">
        <p14:creationId xmlns:p14="http://schemas.microsoft.com/office/powerpoint/2010/main" val="28557046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59421-C143-A3BA-1812-ADF30A60947F}"/>
              </a:ext>
            </a:extLst>
          </p:cNvPr>
          <p:cNvSpPr>
            <a:spLocks noGrp="1"/>
          </p:cNvSpPr>
          <p:nvPr>
            <p:ph type="title"/>
          </p:nvPr>
        </p:nvSpPr>
        <p:spPr>
          <a:xfrm>
            <a:off x="94891" y="286603"/>
            <a:ext cx="12002218" cy="1058003"/>
          </a:xfrm>
        </p:spPr>
        <p:txBody>
          <a:bodyPr>
            <a:normAutofit fontScale="90000"/>
          </a:bodyPr>
          <a:lstStyle/>
          <a:p>
            <a:r>
              <a:rPr lang="en-US" sz="4000" dirty="0" err="1"/>
              <a:t>LaunchBoard</a:t>
            </a:r>
            <a:r>
              <a:rPr lang="en-US" sz="4000" dirty="0"/>
              <a:t>: Degree/Transfer </a:t>
            </a:r>
            <a:r>
              <a:rPr lang="en-US" sz="3600" i="1" dirty="0"/>
              <a:t>(primarily Taft campus/online) </a:t>
            </a:r>
          </a:p>
        </p:txBody>
      </p:sp>
      <p:sp>
        <p:nvSpPr>
          <p:cNvPr id="9" name="TextBox 8">
            <a:extLst>
              <a:ext uri="{FF2B5EF4-FFF2-40B4-BE49-F238E27FC236}">
                <a16:creationId xmlns:a16="http://schemas.microsoft.com/office/drawing/2014/main" id="{EBDFC4DA-B120-AE69-4F0D-60AB29AC8DD8}"/>
              </a:ext>
            </a:extLst>
          </p:cNvPr>
          <p:cNvSpPr txBox="1"/>
          <p:nvPr/>
        </p:nvSpPr>
        <p:spPr>
          <a:xfrm>
            <a:off x="266759" y="5767238"/>
            <a:ext cx="11742361" cy="800219"/>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Asian students have the highest persistence rate (77%), followed by Hispanic (65%) and White (65%), and Black (53%) -- </a:t>
            </a:r>
            <a:r>
              <a:rPr kumimoji="0" lang="en-US" sz="1400" b="0" i="1" u="none" strike="noStrike" kern="1200" cap="none" spc="0" normalizeH="0" baseline="0" noProof="0" dirty="0">
                <a:ln>
                  <a:noFill/>
                </a:ln>
                <a:solidFill>
                  <a:schemeClr val="accent2"/>
                </a:solidFill>
                <a:effectLst/>
                <a:uLnTx/>
                <a:uFillTx/>
                <a:latin typeface="Calibri" panose="020F0502020204030204"/>
                <a:ea typeface="+mn-ea"/>
                <a:cs typeface="+mn-cs"/>
              </a:rPr>
              <a:t>note 24% gap between high and low</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rgbClr val="000000"/>
                </a:solidFill>
                <a:latin typeface="Calibri" panose="020F0502020204030204"/>
              </a:rPr>
              <a:t>Female students have higher persistence rates (66%) than male students (61%)</a:t>
            </a:r>
            <a:endPar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aphicFrame>
        <p:nvGraphicFramePr>
          <p:cNvPr id="3" name="Chart 2">
            <a:extLst>
              <a:ext uri="{FF2B5EF4-FFF2-40B4-BE49-F238E27FC236}">
                <a16:creationId xmlns:a16="http://schemas.microsoft.com/office/drawing/2014/main" id="{C29C5753-08D1-F3B2-B784-86A9944935D2}"/>
              </a:ext>
            </a:extLst>
          </p:cNvPr>
          <p:cNvGraphicFramePr/>
          <p:nvPr>
            <p:extLst>
              <p:ext uri="{D42A27DB-BD31-4B8C-83A1-F6EECF244321}">
                <p14:modId xmlns:p14="http://schemas.microsoft.com/office/powerpoint/2010/main" val="849727743"/>
              </p:ext>
            </p:extLst>
          </p:nvPr>
        </p:nvGraphicFramePr>
        <p:xfrm>
          <a:off x="8444087" y="2030844"/>
          <a:ext cx="2833512" cy="3468961"/>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a:extLst>
              <a:ext uri="{FF2B5EF4-FFF2-40B4-BE49-F238E27FC236}">
                <a16:creationId xmlns:a16="http://schemas.microsoft.com/office/drawing/2014/main" id="{3B28A285-042B-B058-D86D-C15ED3C97925}"/>
              </a:ext>
            </a:extLst>
          </p:cNvPr>
          <p:cNvPicPr>
            <a:picLocks noChangeAspect="1"/>
          </p:cNvPicPr>
          <p:nvPr/>
        </p:nvPicPr>
        <p:blipFill>
          <a:blip r:embed="rId3"/>
          <a:stretch>
            <a:fillRect/>
          </a:stretch>
        </p:blipFill>
        <p:spPr>
          <a:xfrm>
            <a:off x="558990" y="1763410"/>
            <a:ext cx="7477419" cy="4003828"/>
          </a:xfrm>
          <a:prstGeom prst="rect">
            <a:avLst/>
          </a:prstGeom>
        </p:spPr>
      </p:pic>
    </p:spTree>
    <p:extLst>
      <p:ext uri="{BB962C8B-B14F-4D97-AF65-F5344CB8AC3E}">
        <p14:creationId xmlns:p14="http://schemas.microsoft.com/office/powerpoint/2010/main" val="36289308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CE9B6305-361B-B449-6049-05699928E48F}"/>
              </a:ext>
            </a:extLst>
          </p:cNvPr>
          <p:cNvGraphicFramePr/>
          <p:nvPr>
            <p:extLst>
              <p:ext uri="{D42A27DB-BD31-4B8C-83A1-F6EECF244321}">
                <p14:modId xmlns:p14="http://schemas.microsoft.com/office/powerpoint/2010/main" val="1333343916"/>
              </p:ext>
            </p:extLst>
          </p:nvPr>
        </p:nvGraphicFramePr>
        <p:xfrm>
          <a:off x="8879840" y="1737360"/>
          <a:ext cx="3217269" cy="3907341"/>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EBDFC4DA-B120-AE69-4F0D-60AB29AC8DD8}"/>
              </a:ext>
            </a:extLst>
          </p:cNvPr>
          <p:cNvSpPr txBox="1"/>
          <p:nvPr/>
        </p:nvSpPr>
        <p:spPr>
          <a:xfrm>
            <a:off x="163049" y="5644701"/>
            <a:ext cx="11846071" cy="523220"/>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The percentage of Taft Degree/Transfer students completing transfer level math, English, and both has generally increased over the past five years, with a slight dip in 2020-21, but is still lower than regional and state rates</a:t>
            </a:r>
          </a:p>
        </p:txBody>
      </p:sp>
      <p:sp>
        <p:nvSpPr>
          <p:cNvPr id="5" name="Title 1">
            <a:extLst>
              <a:ext uri="{FF2B5EF4-FFF2-40B4-BE49-F238E27FC236}">
                <a16:creationId xmlns:a16="http://schemas.microsoft.com/office/drawing/2014/main" id="{0906D858-CBE9-660F-DEF9-EBE79BFBE38E}"/>
              </a:ext>
            </a:extLst>
          </p:cNvPr>
          <p:cNvSpPr txBox="1">
            <a:spLocks/>
          </p:cNvSpPr>
          <p:nvPr/>
        </p:nvSpPr>
        <p:spPr>
          <a:xfrm>
            <a:off x="94891" y="286603"/>
            <a:ext cx="12002218" cy="1058003"/>
          </a:xfrm>
          <a:prstGeom prst="rect">
            <a:avLst/>
          </a:prstGeom>
        </p:spPr>
        <p:txBody>
          <a:bodyPr vert="horz" lIns="91440" tIns="45720" rIns="91440" bIns="45720" rtlCol="0" anchor="b">
            <a:normAutofit lnSpcReduction="10000"/>
          </a:bodyPr>
          <a:lstStyle>
            <a:lvl1pPr marL="0" algn="ctr" defTabSz="914400" rtl="0" eaLnBrk="1" latinLnBrk="0" hangingPunct="1">
              <a:lnSpc>
                <a:spcPct val="85000"/>
              </a:lnSpc>
              <a:spcBef>
                <a:spcPct val="0"/>
              </a:spcBef>
              <a:buNone/>
              <a:defRPr sz="4800" b="1" kern="1200" spc="-50" baseline="0">
                <a:solidFill>
                  <a:srgbClr val="EBAB21"/>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4000" b="1" i="0" u="none" strike="noStrike" kern="1200" cap="none" spc="-50" normalizeH="0" baseline="0" noProof="0" dirty="0" err="1">
                <a:ln>
                  <a:noFill/>
                </a:ln>
                <a:solidFill>
                  <a:srgbClr val="EBAB21"/>
                </a:solidFill>
                <a:effectLst/>
                <a:uLnTx/>
                <a:uFillTx/>
                <a:latin typeface="Calibri Light" panose="020F0302020204030204"/>
                <a:ea typeface="+mj-ea"/>
                <a:cs typeface="+mj-cs"/>
              </a:rPr>
              <a:t>LaunchBoard</a:t>
            </a:r>
            <a:r>
              <a:rPr kumimoji="0" lang="en-US" sz="4000" b="1" i="0" u="none" strike="noStrike" kern="1200" cap="none" spc="-50" normalizeH="0" baseline="0" noProof="0" dirty="0">
                <a:ln>
                  <a:noFill/>
                </a:ln>
                <a:solidFill>
                  <a:srgbClr val="EBAB21"/>
                </a:solidFill>
                <a:effectLst/>
                <a:uLnTx/>
                <a:uFillTx/>
                <a:latin typeface="Calibri Light" panose="020F0302020204030204"/>
                <a:ea typeface="+mj-ea"/>
                <a:cs typeface="+mj-cs"/>
              </a:rPr>
              <a:t>: </a:t>
            </a:r>
            <a:r>
              <a:rPr lang="en-US" sz="4000" dirty="0"/>
              <a:t>Degree/Transfer </a:t>
            </a:r>
            <a:r>
              <a:rPr lang="en-US" sz="3600" i="1" dirty="0"/>
              <a:t>(primarily Taft campus/online) </a:t>
            </a:r>
            <a:endParaRPr kumimoji="0" lang="en-US" sz="3600" b="1" i="0" u="none" strike="noStrike" kern="1200" cap="none" spc="-50" normalizeH="0" baseline="0" noProof="0" dirty="0">
              <a:ln>
                <a:noFill/>
              </a:ln>
              <a:solidFill>
                <a:srgbClr val="EBAB21"/>
              </a:solidFill>
              <a:effectLst/>
              <a:uLnTx/>
              <a:uFillTx/>
              <a:latin typeface="Calibri Light" panose="020F0302020204030204"/>
              <a:ea typeface="+mj-ea"/>
              <a:cs typeface="+mj-cs"/>
            </a:endParaRPr>
          </a:p>
        </p:txBody>
      </p:sp>
      <p:pic>
        <p:nvPicPr>
          <p:cNvPr id="3" name="Picture 2">
            <a:extLst>
              <a:ext uri="{FF2B5EF4-FFF2-40B4-BE49-F238E27FC236}">
                <a16:creationId xmlns:a16="http://schemas.microsoft.com/office/drawing/2014/main" id="{8885261B-AFB5-B5B3-2F3D-6CB041543FE1}"/>
              </a:ext>
            </a:extLst>
          </p:cNvPr>
          <p:cNvPicPr>
            <a:picLocks noChangeAspect="1"/>
          </p:cNvPicPr>
          <p:nvPr/>
        </p:nvPicPr>
        <p:blipFill>
          <a:blip r:embed="rId4"/>
          <a:stretch>
            <a:fillRect/>
          </a:stretch>
        </p:blipFill>
        <p:spPr>
          <a:xfrm>
            <a:off x="163049" y="1892484"/>
            <a:ext cx="8678055" cy="3447159"/>
          </a:xfrm>
          <a:prstGeom prst="rect">
            <a:avLst/>
          </a:prstGeom>
        </p:spPr>
      </p:pic>
    </p:spTree>
    <p:extLst>
      <p:ext uri="{BB962C8B-B14F-4D97-AF65-F5344CB8AC3E}">
        <p14:creationId xmlns:p14="http://schemas.microsoft.com/office/powerpoint/2010/main" val="3147946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BDFC4DA-B120-AE69-4F0D-60AB29AC8DD8}"/>
              </a:ext>
            </a:extLst>
          </p:cNvPr>
          <p:cNvSpPr txBox="1"/>
          <p:nvPr/>
        </p:nvSpPr>
        <p:spPr>
          <a:xfrm>
            <a:off x="327377" y="5644701"/>
            <a:ext cx="11681743" cy="523220"/>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12% of White students and 9% of Latino students </a:t>
            </a:r>
            <a:r>
              <a:rPr kumimoji="0" lang="en-US" sz="1400" b="0" i="0" u="none" strike="noStrike" kern="1200" cap="none" spc="0" normalizeH="0" baseline="0" noProof="0" dirty="0" err="1">
                <a:ln>
                  <a:noFill/>
                </a:ln>
                <a:solidFill>
                  <a:srgbClr val="000000"/>
                </a:solidFill>
                <a:effectLst/>
                <a:uLnTx/>
                <a:uFillTx/>
                <a:latin typeface="Calibri" panose="020F0502020204030204"/>
                <a:ea typeface="+mn-ea"/>
                <a:cs typeface="+mn-cs"/>
              </a:rPr>
              <a:t>complet</a:t>
            </a:r>
            <a:r>
              <a:rPr lang="en-US" sz="1400" dirty="0">
                <a:solidFill>
                  <a:srgbClr val="000000"/>
                </a:solidFill>
                <a:latin typeface="Calibri" panose="020F0502020204030204"/>
              </a:rPr>
              <a:t>ed Transfer level Math and English in the first year</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Data for male students was not available</a:t>
            </a:r>
          </a:p>
        </p:txBody>
      </p:sp>
      <p:sp>
        <p:nvSpPr>
          <p:cNvPr id="5" name="Title 1">
            <a:extLst>
              <a:ext uri="{FF2B5EF4-FFF2-40B4-BE49-F238E27FC236}">
                <a16:creationId xmlns:a16="http://schemas.microsoft.com/office/drawing/2014/main" id="{0906D858-CBE9-660F-DEF9-EBE79BFBE38E}"/>
              </a:ext>
            </a:extLst>
          </p:cNvPr>
          <p:cNvSpPr txBox="1">
            <a:spLocks/>
          </p:cNvSpPr>
          <p:nvPr/>
        </p:nvSpPr>
        <p:spPr>
          <a:xfrm>
            <a:off x="94891" y="286603"/>
            <a:ext cx="12002218" cy="1058003"/>
          </a:xfrm>
          <a:prstGeom prst="rect">
            <a:avLst/>
          </a:prstGeom>
        </p:spPr>
        <p:txBody>
          <a:bodyPr vert="horz" lIns="91440" tIns="45720" rIns="91440" bIns="45720" rtlCol="0" anchor="b">
            <a:normAutofit lnSpcReduction="10000"/>
          </a:bodyPr>
          <a:lstStyle>
            <a:lvl1pPr marL="0" algn="ctr" defTabSz="914400" rtl="0" eaLnBrk="1" latinLnBrk="0" hangingPunct="1">
              <a:lnSpc>
                <a:spcPct val="85000"/>
              </a:lnSpc>
              <a:spcBef>
                <a:spcPct val="0"/>
              </a:spcBef>
              <a:buNone/>
              <a:defRPr sz="4800" b="1" kern="1200" spc="-50" baseline="0">
                <a:solidFill>
                  <a:srgbClr val="EBAB21"/>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4000" b="1" i="0" u="none" strike="noStrike" kern="1200" cap="none" spc="-50" normalizeH="0" baseline="0" noProof="0" dirty="0" err="1">
                <a:ln>
                  <a:noFill/>
                </a:ln>
                <a:solidFill>
                  <a:srgbClr val="EBAB21"/>
                </a:solidFill>
                <a:effectLst/>
                <a:uLnTx/>
                <a:uFillTx/>
                <a:latin typeface="Calibri Light" panose="020F0302020204030204"/>
                <a:ea typeface="+mj-ea"/>
                <a:cs typeface="+mj-cs"/>
              </a:rPr>
              <a:t>LaunchBoard</a:t>
            </a:r>
            <a:r>
              <a:rPr kumimoji="0" lang="en-US" sz="4000" b="1" i="0" u="none" strike="noStrike" kern="1200" cap="none" spc="-50" normalizeH="0" baseline="0" noProof="0" dirty="0">
                <a:ln>
                  <a:noFill/>
                </a:ln>
                <a:solidFill>
                  <a:srgbClr val="EBAB21"/>
                </a:solidFill>
                <a:effectLst/>
                <a:uLnTx/>
                <a:uFillTx/>
                <a:latin typeface="Calibri Light" panose="020F0302020204030204"/>
                <a:ea typeface="+mj-ea"/>
                <a:cs typeface="+mj-cs"/>
              </a:rPr>
              <a:t>: </a:t>
            </a:r>
            <a:r>
              <a:rPr lang="en-US" sz="4000" dirty="0"/>
              <a:t>Degree/Transfer </a:t>
            </a:r>
            <a:r>
              <a:rPr lang="en-US" sz="3600" i="1" dirty="0"/>
              <a:t>(primarily Taft campus/online) </a:t>
            </a:r>
            <a:endParaRPr kumimoji="0" lang="en-US" sz="3600" b="1" i="0" u="none" strike="noStrike" kern="1200" cap="none" spc="-50" normalizeH="0" baseline="0" noProof="0" dirty="0">
              <a:ln>
                <a:noFill/>
              </a:ln>
              <a:solidFill>
                <a:srgbClr val="EBAB21"/>
              </a:solidFill>
              <a:effectLst/>
              <a:uLnTx/>
              <a:uFillTx/>
              <a:latin typeface="Calibri Light" panose="020F0302020204030204"/>
              <a:ea typeface="+mj-ea"/>
              <a:cs typeface="+mj-cs"/>
            </a:endParaRPr>
          </a:p>
        </p:txBody>
      </p:sp>
      <p:graphicFrame>
        <p:nvGraphicFramePr>
          <p:cNvPr id="2" name="Chart 1">
            <a:extLst>
              <a:ext uri="{FF2B5EF4-FFF2-40B4-BE49-F238E27FC236}">
                <a16:creationId xmlns:a16="http://schemas.microsoft.com/office/drawing/2014/main" id="{3A3558DF-F837-5FA4-258E-A65ABB89432B}"/>
              </a:ext>
            </a:extLst>
          </p:cNvPr>
          <p:cNvGraphicFramePr/>
          <p:nvPr>
            <p:extLst>
              <p:ext uri="{D42A27DB-BD31-4B8C-83A1-F6EECF244321}">
                <p14:modId xmlns:p14="http://schemas.microsoft.com/office/powerpoint/2010/main" val="60863416"/>
              </p:ext>
            </p:extLst>
          </p:nvPr>
        </p:nvGraphicFramePr>
        <p:xfrm>
          <a:off x="8444087" y="2030844"/>
          <a:ext cx="2833512" cy="3468961"/>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a:extLst>
              <a:ext uri="{FF2B5EF4-FFF2-40B4-BE49-F238E27FC236}">
                <a16:creationId xmlns:a16="http://schemas.microsoft.com/office/drawing/2014/main" id="{AC2ECD2F-9C51-2C52-9FDE-50A2CC8A3CF4}"/>
              </a:ext>
            </a:extLst>
          </p:cNvPr>
          <p:cNvPicPr>
            <a:picLocks noChangeAspect="1"/>
          </p:cNvPicPr>
          <p:nvPr/>
        </p:nvPicPr>
        <p:blipFill>
          <a:blip r:embed="rId4"/>
          <a:stretch>
            <a:fillRect/>
          </a:stretch>
        </p:blipFill>
        <p:spPr>
          <a:xfrm>
            <a:off x="327377" y="1833267"/>
            <a:ext cx="6842583" cy="3666537"/>
          </a:xfrm>
          <a:prstGeom prst="rect">
            <a:avLst/>
          </a:prstGeom>
        </p:spPr>
      </p:pic>
      <p:sp>
        <p:nvSpPr>
          <p:cNvPr id="7" name="TextBox 6">
            <a:extLst>
              <a:ext uri="{FF2B5EF4-FFF2-40B4-BE49-F238E27FC236}">
                <a16:creationId xmlns:a16="http://schemas.microsoft.com/office/drawing/2014/main" id="{EA6C678C-0EF1-FD15-C5DB-FDE3CB493DB5}"/>
              </a:ext>
            </a:extLst>
          </p:cNvPr>
          <p:cNvSpPr txBox="1"/>
          <p:nvPr/>
        </p:nvSpPr>
        <p:spPr>
          <a:xfrm>
            <a:off x="10378911" y="4864230"/>
            <a:ext cx="754144" cy="553998"/>
          </a:xfrm>
          <a:prstGeom prst="rect">
            <a:avLst/>
          </a:prstGeom>
          <a:noFill/>
        </p:spPr>
        <p:txBody>
          <a:bodyPr wrap="square" rtlCol="0">
            <a:spAutoFit/>
          </a:bodyPr>
          <a:lstStyle/>
          <a:p>
            <a:r>
              <a:rPr lang="en-US" sz="1200" b="1" dirty="0"/>
              <a:t>n/a</a:t>
            </a:r>
          </a:p>
          <a:p>
            <a:endParaRPr lang="en-US" dirty="0"/>
          </a:p>
        </p:txBody>
      </p:sp>
    </p:spTree>
    <p:extLst>
      <p:ext uri="{BB962C8B-B14F-4D97-AF65-F5344CB8AC3E}">
        <p14:creationId xmlns:p14="http://schemas.microsoft.com/office/powerpoint/2010/main" val="14488003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CE9B6305-361B-B449-6049-05699928E48F}"/>
              </a:ext>
            </a:extLst>
          </p:cNvPr>
          <p:cNvGraphicFramePr/>
          <p:nvPr>
            <p:extLst>
              <p:ext uri="{D42A27DB-BD31-4B8C-83A1-F6EECF244321}">
                <p14:modId xmlns:p14="http://schemas.microsoft.com/office/powerpoint/2010/main" val="3243820997"/>
              </p:ext>
            </p:extLst>
          </p:nvPr>
        </p:nvGraphicFramePr>
        <p:xfrm>
          <a:off x="8910320" y="1773378"/>
          <a:ext cx="2764095" cy="3449385"/>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C6321AD2-C327-4DA5-3634-903D7669983E}"/>
              </a:ext>
            </a:extLst>
          </p:cNvPr>
          <p:cNvSpPr txBox="1"/>
          <p:nvPr/>
        </p:nvSpPr>
        <p:spPr>
          <a:xfrm>
            <a:off x="311104" y="5436622"/>
            <a:ext cx="11569794" cy="738664"/>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Completion rates have generally trended upward for Taft students over the past years, but </a:t>
            </a:r>
            <a:r>
              <a:rPr lang="en-US" sz="1400" dirty="0">
                <a:solidFill>
                  <a:srgbClr val="000000"/>
                </a:solidFill>
                <a:latin typeface="Calibri" panose="020F0502020204030204"/>
              </a:rPr>
              <a:t>dipped in 2020-21</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rgbClr val="000000"/>
                </a:solidFill>
                <a:latin typeface="Calibri" panose="020F0502020204030204"/>
              </a:rPr>
              <a:t>Taft College completion rates are higher than the region or state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The majority of Degree/Transfer students who complete do so by earning a degree, with most of those earning an “Associate Degree Not for Transfer”</a:t>
            </a:r>
          </a:p>
        </p:txBody>
      </p:sp>
      <p:sp>
        <p:nvSpPr>
          <p:cNvPr id="5" name="Title 1">
            <a:extLst>
              <a:ext uri="{FF2B5EF4-FFF2-40B4-BE49-F238E27FC236}">
                <a16:creationId xmlns:a16="http://schemas.microsoft.com/office/drawing/2014/main" id="{E51AD947-1476-4AA6-5525-72334B0EE029}"/>
              </a:ext>
            </a:extLst>
          </p:cNvPr>
          <p:cNvSpPr txBox="1">
            <a:spLocks/>
          </p:cNvSpPr>
          <p:nvPr/>
        </p:nvSpPr>
        <p:spPr>
          <a:xfrm>
            <a:off x="94891" y="286603"/>
            <a:ext cx="12002218" cy="1058003"/>
          </a:xfrm>
          <a:prstGeom prst="rect">
            <a:avLst/>
          </a:prstGeom>
        </p:spPr>
        <p:txBody>
          <a:bodyPr vert="horz" lIns="91440" tIns="45720" rIns="91440" bIns="45720" rtlCol="0" anchor="b">
            <a:normAutofit lnSpcReduction="10000"/>
          </a:bodyPr>
          <a:lstStyle>
            <a:lvl1pPr marL="0" algn="ctr" defTabSz="914400" rtl="0" eaLnBrk="1" latinLnBrk="0" hangingPunct="1">
              <a:lnSpc>
                <a:spcPct val="85000"/>
              </a:lnSpc>
              <a:spcBef>
                <a:spcPct val="0"/>
              </a:spcBef>
              <a:buNone/>
              <a:defRPr sz="4800" b="1" kern="1200" spc="-50" baseline="0">
                <a:solidFill>
                  <a:srgbClr val="EBAB21"/>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4000" b="1" i="0" u="none" strike="noStrike" kern="1200" cap="none" spc="-50" normalizeH="0" baseline="0" noProof="0" dirty="0" err="1">
                <a:ln>
                  <a:noFill/>
                </a:ln>
                <a:solidFill>
                  <a:srgbClr val="EBAB21"/>
                </a:solidFill>
                <a:effectLst/>
                <a:uLnTx/>
                <a:uFillTx/>
                <a:latin typeface="Calibri Light" panose="020F0302020204030204"/>
                <a:ea typeface="+mj-ea"/>
                <a:cs typeface="+mj-cs"/>
              </a:rPr>
              <a:t>LaunchBoard</a:t>
            </a:r>
            <a:r>
              <a:rPr kumimoji="0" lang="en-US" sz="4000" b="1" i="0" u="none" strike="noStrike" kern="1200" cap="none" spc="-50" normalizeH="0" baseline="0" noProof="0" dirty="0">
                <a:ln>
                  <a:noFill/>
                </a:ln>
                <a:solidFill>
                  <a:srgbClr val="EBAB21"/>
                </a:solidFill>
                <a:effectLst/>
                <a:uLnTx/>
                <a:uFillTx/>
                <a:latin typeface="Calibri Light" panose="020F0302020204030204"/>
                <a:ea typeface="+mj-ea"/>
                <a:cs typeface="+mj-cs"/>
              </a:rPr>
              <a:t>: </a:t>
            </a:r>
            <a:r>
              <a:rPr lang="en-US" sz="4000" dirty="0"/>
              <a:t>Degree/Transfer </a:t>
            </a:r>
            <a:r>
              <a:rPr lang="en-US" sz="3600" i="1" dirty="0"/>
              <a:t>(primarily Taft campus/online) </a:t>
            </a:r>
            <a:endParaRPr kumimoji="0" lang="en-US" sz="3600" b="1" i="0" u="none" strike="noStrike" kern="1200" cap="none" spc="-50" normalizeH="0" baseline="0" noProof="0" dirty="0">
              <a:ln>
                <a:noFill/>
              </a:ln>
              <a:solidFill>
                <a:srgbClr val="EBAB21"/>
              </a:solidFill>
              <a:effectLst/>
              <a:uLnTx/>
              <a:uFillTx/>
              <a:latin typeface="Calibri Light" panose="020F0302020204030204"/>
              <a:ea typeface="+mj-ea"/>
              <a:cs typeface="+mj-cs"/>
            </a:endParaRPr>
          </a:p>
        </p:txBody>
      </p:sp>
      <p:pic>
        <p:nvPicPr>
          <p:cNvPr id="6" name="Picture 5">
            <a:extLst>
              <a:ext uri="{FF2B5EF4-FFF2-40B4-BE49-F238E27FC236}">
                <a16:creationId xmlns:a16="http://schemas.microsoft.com/office/drawing/2014/main" id="{270B3CBD-A836-A378-0878-D51B61800592}"/>
              </a:ext>
            </a:extLst>
          </p:cNvPr>
          <p:cNvPicPr>
            <a:picLocks noChangeAspect="1"/>
          </p:cNvPicPr>
          <p:nvPr/>
        </p:nvPicPr>
        <p:blipFill>
          <a:blip r:embed="rId3"/>
          <a:stretch>
            <a:fillRect/>
          </a:stretch>
        </p:blipFill>
        <p:spPr>
          <a:xfrm>
            <a:off x="311103" y="1773378"/>
            <a:ext cx="8599217" cy="3663244"/>
          </a:xfrm>
          <a:prstGeom prst="rect">
            <a:avLst/>
          </a:prstGeom>
        </p:spPr>
      </p:pic>
    </p:spTree>
    <p:extLst>
      <p:ext uri="{BB962C8B-B14F-4D97-AF65-F5344CB8AC3E}">
        <p14:creationId xmlns:p14="http://schemas.microsoft.com/office/powerpoint/2010/main" val="26426968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6321AD2-C327-4DA5-3634-903D7669983E}"/>
              </a:ext>
            </a:extLst>
          </p:cNvPr>
          <p:cNvSpPr txBox="1"/>
          <p:nvPr/>
        </p:nvSpPr>
        <p:spPr>
          <a:xfrm>
            <a:off x="629421" y="5436622"/>
            <a:ext cx="11097524" cy="1015663"/>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This chart (above left) shows volume only, but the source document shows rates: 16% of Latino and 14% of White students attain the Vision Goal for Completion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rgbClr val="000000"/>
                </a:solidFill>
                <a:latin typeface="Calibri" panose="020F0502020204030204"/>
              </a:rPr>
              <a:t>A higher percentage of females (17%) attain vision goal completion than males (13%)</a:t>
            </a:r>
            <a:endPar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srgbClr val="000000"/>
              </a:solidFill>
              <a:latin typeface="Calibri" panose="020F0502020204030204"/>
            </a:endParaRPr>
          </a:p>
        </p:txBody>
      </p:sp>
      <p:sp>
        <p:nvSpPr>
          <p:cNvPr id="5" name="Title 1">
            <a:extLst>
              <a:ext uri="{FF2B5EF4-FFF2-40B4-BE49-F238E27FC236}">
                <a16:creationId xmlns:a16="http://schemas.microsoft.com/office/drawing/2014/main" id="{E51AD947-1476-4AA6-5525-72334B0EE029}"/>
              </a:ext>
            </a:extLst>
          </p:cNvPr>
          <p:cNvSpPr txBox="1">
            <a:spLocks/>
          </p:cNvSpPr>
          <p:nvPr/>
        </p:nvSpPr>
        <p:spPr>
          <a:xfrm>
            <a:off x="94891" y="286603"/>
            <a:ext cx="12002218" cy="1058003"/>
          </a:xfrm>
          <a:prstGeom prst="rect">
            <a:avLst/>
          </a:prstGeom>
        </p:spPr>
        <p:txBody>
          <a:bodyPr vert="horz" lIns="91440" tIns="45720" rIns="91440" bIns="45720" rtlCol="0" anchor="b">
            <a:normAutofit lnSpcReduction="10000"/>
          </a:bodyPr>
          <a:lstStyle>
            <a:lvl1pPr marL="0" algn="ctr" defTabSz="914400" rtl="0" eaLnBrk="1" latinLnBrk="0" hangingPunct="1">
              <a:lnSpc>
                <a:spcPct val="85000"/>
              </a:lnSpc>
              <a:spcBef>
                <a:spcPct val="0"/>
              </a:spcBef>
              <a:buNone/>
              <a:defRPr sz="4800" b="1" kern="1200" spc="-50" baseline="0">
                <a:solidFill>
                  <a:srgbClr val="EBAB21"/>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4000" b="1" i="0" u="none" strike="noStrike" kern="1200" cap="none" spc="-50" normalizeH="0" baseline="0" noProof="0" dirty="0" err="1">
                <a:ln>
                  <a:noFill/>
                </a:ln>
                <a:solidFill>
                  <a:srgbClr val="EBAB21"/>
                </a:solidFill>
                <a:effectLst/>
                <a:uLnTx/>
                <a:uFillTx/>
                <a:latin typeface="Calibri Light" panose="020F0302020204030204"/>
                <a:ea typeface="+mj-ea"/>
                <a:cs typeface="+mj-cs"/>
              </a:rPr>
              <a:t>LaunchBoard</a:t>
            </a:r>
            <a:r>
              <a:rPr kumimoji="0" lang="en-US" sz="4000" b="1" i="0" u="none" strike="noStrike" kern="1200" cap="none" spc="-50" normalizeH="0" baseline="0" noProof="0" dirty="0">
                <a:ln>
                  <a:noFill/>
                </a:ln>
                <a:solidFill>
                  <a:srgbClr val="EBAB21"/>
                </a:solidFill>
                <a:effectLst/>
                <a:uLnTx/>
                <a:uFillTx/>
                <a:latin typeface="Calibri Light" panose="020F0302020204030204"/>
                <a:ea typeface="+mj-ea"/>
                <a:cs typeface="+mj-cs"/>
              </a:rPr>
              <a:t>: </a:t>
            </a:r>
            <a:r>
              <a:rPr lang="en-US" sz="4000" dirty="0"/>
              <a:t>Degree/Transfer </a:t>
            </a:r>
            <a:r>
              <a:rPr lang="en-US" sz="3600" i="1" dirty="0"/>
              <a:t>(primarily Taft campus/online) </a:t>
            </a:r>
            <a:endParaRPr kumimoji="0" lang="en-US" sz="3600" b="1" i="0" u="none" strike="noStrike" kern="1200" cap="none" spc="-50" normalizeH="0" baseline="0" noProof="0" dirty="0">
              <a:ln>
                <a:noFill/>
              </a:ln>
              <a:solidFill>
                <a:srgbClr val="EBAB21"/>
              </a:solidFill>
              <a:effectLst/>
              <a:uLnTx/>
              <a:uFillTx/>
              <a:latin typeface="Calibri Light" panose="020F0302020204030204"/>
              <a:ea typeface="+mj-ea"/>
              <a:cs typeface="+mj-cs"/>
            </a:endParaRPr>
          </a:p>
        </p:txBody>
      </p:sp>
      <p:graphicFrame>
        <p:nvGraphicFramePr>
          <p:cNvPr id="2" name="Chart 1">
            <a:extLst>
              <a:ext uri="{FF2B5EF4-FFF2-40B4-BE49-F238E27FC236}">
                <a16:creationId xmlns:a16="http://schemas.microsoft.com/office/drawing/2014/main" id="{237CEA95-E4CE-A135-8F9F-9E73CBF27202}"/>
              </a:ext>
            </a:extLst>
          </p:cNvPr>
          <p:cNvGraphicFramePr/>
          <p:nvPr>
            <p:extLst>
              <p:ext uri="{D42A27DB-BD31-4B8C-83A1-F6EECF244321}">
                <p14:modId xmlns:p14="http://schemas.microsoft.com/office/powerpoint/2010/main" val="3227033469"/>
              </p:ext>
            </p:extLst>
          </p:nvPr>
        </p:nvGraphicFramePr>
        <p:xfrm>
          <a:off x="8444087" y="2030844"/>
          <a:ext cx="2833512" cy="3468961"/>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3">
            <a:extLst>
              <a:ext uri="{FF2B5EF4-FFF2-40B4-BE49-F238E27FC236}">
                <a16:creationId xmlns:a16="http://schemas.microsoft.com/office/drawing/2014/main" id="{9086F332-7C61-54C0-EEA7-9A934E8B8DF6}"/>
              </a:ext>
            </a:extLst>
          </p:cNvPr>
          <p:cNvPicPr>
            <a:picLocks noChangeAspect="1"/>
          </p:cNvPicPr>
          <p:nvPr/>
        </p:nvPicPr>
        <p:blipFill>
          <a:blip r:embed="rId3"/>
          <a:stretch>
            <a:fillRect/>
          </a:stretch>
        </p:blipFill>
        <p:spPr>
          <a:xfrm>
            <a:off x="629420" y="1753715"/>
            <a:ext cx="6735245" cy="3746089"/>
          </a:xfrm>
          <a:prstGeom prst="rect">
            <a:avLst/>
          </a:prstGeom>
        </p:spPr>
      </p:pic>
    </p:spTree>
    <p:extLst>
      <p:ext uri="{BB962C8B-B14F-4D97-AF65-F5344CB8AC3E}">
        <p14:creationId xmlns:p14="http://schemas.microsoft.com/office/powerpoint/2010/main" val="38606683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CE9B6305-361B-B449-6049-05699928E48F}"/>
              </a:ext>
            </a:extLst>
          </p:cNvPr>
          <p:cNvGraphicFramePr/>
          <p:nvPr>
            <p:extLst>
              <p:ext uri="{D42A27DB-BD31-4B8C-83A1-F6EECF244321}">
                <p14:modId xmlns:p14="http://schemas.microsoft.com/office/powerpoint/2010/main" val="127334165"/>
              </p:ext>
            </p:extLst>
          </p:nvPr>
        </p:nvGraphicFramePr>
        <p:xfrm>
          <a:off x="8859328" y="1773378"/>
          <a:ext cx="2815087" cy="3835304"/>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C6321AD2-C327-4DA5-3634-903D7669983E}"/>
              </a:ext>
            </a:extLst>
          </p:cNvPr>
          <p:cNvSpPr txBox="1"/>
          <p:nvPr/>
        </p:nvSpPr>
        <p:spPr>
          <a:xfrm>
            <a:off x="517585" y="5608682"/>
            <a:ext cx="11283351" cy="307777"/>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Average units at degree completion is lower at Taft than in the region or statewide</a:t>
            </a:r>
          </a:p>
        </p:txBody>
      </p:sp>
      <p:sp>
        <p:nvSpPr>
          <p:cNvPr id="5" name="Title 1">
            <a:extLst>
              <a:ext uri="{FF2B5EF4-FFF2-40B4-BE49-F238E27FC236}">
                <a16:creationId xmlns:a16="http://schemas.microsoft.com/office/drawing/2014/main" id="{E1B8A233-BB0F-179C-346F-2365C36B30D9}"/>
              </a:ext>
            </a:extLst>
          </p:cNvPr>
          <p:cNvSpPr txBox="1">
            <a:spLocks/>
          </p:cNvSpPr>
          <p:nvPr/>
        </p:nvSpPr>
        <p:spPr>
          <a:xfrm>
            <a:off x="94891" y="286603"/>
            <a:ext cx="12002218" cy="1058003"/>
          </a:xfrm>
          <a:prstGeom prst="rect">
            <a:avLst/>
          </a:prstGeom>
        </p:spPr>
        <p:txBody>
          <a:bodyPr vert="horz" lIns="91440" tIns="45720" rIns="91440" bIns="45720" rtlCol="0" anchor="b">
            <a:normAutofit lnSpcReduction="10000"/>
          </a:bodyPr>
          <a:lstStyle>
            <a:lvl1pPr marL="0" algn="ctr" defTabSz="914400" rtl="0" eaLnBrk="1" latinLnBrk="0" hangingPunct="1">
              <a:lnSpc>
                <a:spcPct val="85000"/>
              </a:lnSpc>
              <a:spcBef>
                <a:spcPct val="0"/>
              </a:spcBef>
              <a:buNone/>
              <a:defRPr sz="4800" b="1" kern="1200" spc="-50" baseline="0">
                <a:solidFill>
                  <a:srgbClr val="EBAB21"/>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4000" b="1" i="0" u="none" strike="noStrike" kern="1200" cap="none" spc="-50" normalizeH="0" baseline="0" noProof="0" dirty="0" err="1">
                <a:ln>
                  <a:noFill/>
                </a:ln>
                <a:solidFill>
                  <a:srgbClr val="EBAB21"/>
                </a:solidFill>
                <a:effectLst/>
                <a:uLnTx/>
                <a:uFillTx/>
                <a:latin typeface="Calibri Light" panose="020F0302020204030204"/>
                <a:ea typeface="+mj-ea"/>
                <a:cs typeface="+mj-cs"/>
              </a:rPr>
              <a:t>LaunchBoard</a:t>
            </a:r>
            <a:r>
              <a:rPr kumimoji="0" lang="en-US" sz="4000" b="1" i="0" u="none" strike="noStrike" kern="1200" cap="none" spc="-50" normalizeH="0" baseline="0" noProof="0" dirty="0">
                <a:ln>
                  <a:noFill/>
                </a:ln>
                <a:solidFill>
                  <a:srgbClr val="EBAB21"/>
                </a:solidFill>
                <a:effectLst/>
                <a:uLnTx/>
                <a:uFillTx/>
                <a:latin typeface="Calibri Light" panose="020F0302020204030204"/>
                <a:ea typeface="+mj-ea"/>
                <a:cs typeface="+mj-cs"/>
              </a:rPr>
              <a:t>: </a:t>
            </a:r>
            <a:r>
              <a:rPr lang="en-US" sz="4000" dirty="0"/>
              <a:t>Degree/Transfer </a:t>
            </a:r>
            <a:r>
              <a:rPr lang="en-US" sz="3600" i="1" dirty="0"/>
              <a:t>(primarily Taft campus/online) </a:t>
            </a:r>
            <a:endParaRPr kumimoji="0" lang="en-US" sz="3600" b="1" i="0" u="none" strike="noStrike" kern="1200" cap="none" spc="-50" normalizeH="0" baseline="0" noProof="0" dirty="0">
              <a:ln>
                <a:noFill/>
              </a:ln>
              <a:solidFill>
                <a:srgbClr val="EBAB21"/>
              </a:solidFill>
              <a:effectLst/>
              <a:uLnTx/>
              <a:uFillTx/>
              <a:latin typeface="Calibri Light" panose="020F0302020204030204"/>
              <a:ea typeface="+mj-ea"/>
              <a:cs typeface="+mj-cs"/>
            </a:endParaRPr>
          </a:p>
        </p:txBody>
      </p:sp>
      <p:pic>
        <p:nvPicPr>
          <p:cNvPr id="7" name="Picture 6">
            <a:extLst>
              <a:ext uri="{FF2B5EF4-FFF2-40B4-BE49-F238E27FC236}">
                <a16:creationId xmlns:a16="http://schemas.microsoft.com/office/drawing/2014/main" id="{843FAE4F-0F95-F28E-C75E-4E5566A3C0F3}"/>
              </a:ext>
            </a:extLst>
          </p:cNvPr>
          <p:cNvPicPr>
            <a:picLocks noChangeAspect="1"/>
          </p:cNvPicPr>
          <p:nvPr/>
        </p:nvPicPr>
        <p:blipFill>
          <a:blip r:embed="rId3"/>
          <a:stretch>
            <a:fillRect/>
          </a:stretch>
        </p:blipFill>
        <p:spPr>
          <a:xfrm>
            <a:off x="94891" y="1888416"/>
            <a:ext cx="8692850" cy="3473806"/>
          </a:xfrm>
          <a:prstGeom prst="rect">
            <a:avLst/>
          </a:prstGeom>
        </p:spPr>
      </p:pic>
    </p:spTree>
    <p:extLst>
      <p:ext uri="{BB962C8B-B14F-4D97-AF65-F5344CB8AC3E}">
        <p14:creationId xmlns:p14="http://schemas.microsoft.com/office/powerpoint/2010/main" val="38815463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1B8A233-BB0F-179C-346F-2365C36B30D9}"/>
              </a:ext>
            </a:extLst>
          </p:cNvPr>
          <p:cNvSpPr txBox="1">
            <a:spLocks/>
          </p:cNvSpPr>
          <p:nvPr/>
        </p:nvSpPr>
        <p:spPr>
          <a:xfrm>
            <a:off x="94891" y="286603"/>
            <a:ext cx="12002218" cy="1058003"/>
          </a:xfrm>
          <a:prstGeom prst="rect">
            <a:avLst/>
          </a:prstGeom>
        </p:spPr>
        <p:txBody>
          <a:bodyPr vert="horz" lIns="91440" tIns="45720" rIns="91440" bIns="45720" rtlCol="0" anchor="b">
            <a:normAutofit lnSpcReduction="10000"/>
          </a:bodyPr>
          <a:lstStyle>
            <a:lvl1pPr marL="0" algn="ctr" defTabSz="914400" rtl="0" eaLnBrk="1" latinLnBrk="0" hangingPunct="1">
              <a:lnSpc>
                <a:spcPct val="85000"/>
              </a:lnSpc>
              <a:spcBef>
                <a:spcPct val="0"/>
              </a:spcBef>
              <a:buNone/>
              <a:defRPr sz="4800" b="1" kern="1200" spc="-50" baseline="0">
                <a:solidFill>
                  <a:srgbClr val="EBAB21"/>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4000" b="1" i="0" u="none" strike="noStrike" kern="1200" cap="none" spc="-50" normalizeH="0" baseline="0" noProof="0" dirty="0" err="1">
                <a:ln>
                  <a:noFill/>
                </a:ln>
                <a:solidFill>
                  <a:srgbClr val="EBAB21"/>
                </a:solidFill>
                <a:effectLst/>
                <a:uLnTx/>
                <a:uFillTx/>
                <a:latin typeface="Calibri Light" panose="020F0302020204030204"/>
                <a:ea typeface="+mj-ea"/>
                <a:cs typeface="+mj-cs"/>
              </a:rPr>
              <a:t>LaunchBoard</a:t>
            </a:r>
            <a:r>
              <a:rPr kumimoji="0" lang="en-US" sz="4000" b="1" i="0" u="none" strike="noStrike" kern="1200" cap="none" spc="-50" normalizeH="0" baseline="0" noProof="0" dirty="0">
                <a:ln>
                  <a:noFill/>
                </a:ln>
                <a:solidFill>
                  <a:srgbClr val="EBAB21"/>
                </a:solidFill>
                <a:effectLst/>
                <a:uLnTx/>
                <a:uFillTx/>
                <a:latin typeface="Calibri Light" panose="020F0302020204030204"/>
                <a:ea typeface="+mj-ea"/>
                <a:cs typeface="+mj-cs"/>
              </a:rPr>
              <a:t>: </a:t>
            </a:r>
            <a:r>
              <a:rPr lang="en-US" sz="4000" dirty="0"/>
              <a:t>Degree/Transfer </a:t>
            </a:r>
            <a:r>
              <a:rPr lang="en-US" sz="3600" i="1" dirty="0"/>
              <a:t>(primarily Taft campus/online) </a:t>
            </a:r>
            <a:endParaRPr kumimoji="0" lang="en-US" sz="3600" b="1" i="0" u="none" strike="noStrike" kern="1200" cap="none" spc="-50" normalizeH="0" baseline="0" noProof="0" dirty="0">
              <a:ln>
                <a:noFill/>
              </a:ln>
              <a:solidFill>
                <a:srgbClr val="EBAB21"/>
              </a:solidFill>
              <a:effectLst/>
              <a:uLnTx/>
              <a:uFillTx/>
              <a:latin typeface="Calibri Light" panose="020F0302020204030204"/>
              <a:ea typeface="+mj-ea"/>
              <a:cs typeface="+mj-cs"/>
            </a:endParaRPr>
          </a:p>
        </p:txBody>
      </p:sp>
      <p:graphicFrame>
        <p:nvGraphicFramePr>
          <p:cNvPr id="2" name="Chart 1">
            <a:extLst>
              <a:ext uri="{FF2B5EF4-FFF2-40B4-BE49-F238E27FC236}">
                <a16:creationId xmlns:a16="http://schemas.microsoft.com/office/drawing/2014/main" id="{D0C9D0D6-8047-3A35-803D-0CAEC7323B2C}"/>
              </a:ext>
            </a:extLst>
          </p:cNvPr>
          <p:cNvGraphicFramePr/>
          <p:nvPr>
            <p:extLst>
              <p:ext uri="{D42A27DB-BD31-4B8C-83A1-F6EECF244321}">
                <p14:modId xmlns:p14="http://schemas.microsoft.com/office/powerpoint/2010/main" val="108716380"/>
              </p:ext>
            </p:extLst>
          </p:nvPr>
        </p:nvGraphicFramePr>
        <p:xfrm>
          <a:off x="8444087" y="2030844"/>
          <a:ext cx="2833512" cy="3468961"/>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3">
            <a:extLst>
              <a:ext uri="{FF2B5EF4-FFF2-40B4-BE49-F238E27FC236}">
                <a16:creationId xmlns:a16="http://schemas.microsoft.com/office/drawing/2014/main" id="{E4FC6397-244A-ACFD-EC41-144C210DA8D4}"/>
              </a:ext>
            </a:extLst>
          </p:cNvPr>
          <p:cNvPicPr>
            <a:picLocks noChangeAspect="1"/>
          </p:cNvPicPr>
          <p:nvPr/>
        </p:nvPicPr>
        <p:blipFill>
          <a:blip r:embed="rId3"/>
          <a:stretch>
            <a:fillRect/>
          </a:stretch>
        </p:blipFill>
        <p:spPr>
          <a:xfrm>
            <a:off x="702148" y="1825345"/>
            <a:ext cx="7247467" cy="3879957"/>
          </a:xfrm>
          <a:prstGeom prst="rect">
            <a:avLst/>
          </a:prstGeom>
        </p:spPr>
      </p:pic>
      <p:sp>
        <p:nvSpPr>
          <p:cNvPr id="6" name="TextBox 5">
            <a:extLst>
              <a:ext uri="{FF2B5EF4-FFF2-40B4-BE49-F238E27FC236}">
                <a16:creationId xmlns:a16="http://schemas.microsoft.com/office/drawing/2014/main" id="{96EE2B39-D26B-6C3D-8A55-DA697D7CE7EB}"/>
              </a:ext>
            </a:extLst>
          </p:cNvPr>
          <p:cNvSpPr txBox="1"/>
          <p:nvPr/>
        </p:nvSpPr>
        <p:spPr>
          <a:xfrm>
            <a:off x="702148" y="5778631"/>
            <a:ext cx="11178766" cy="307777"/>
          </a:xfrm>
          <a:prstGeom prst="rect">
            <a:avLst/>
          </a:prstGeom>
          <a:noFill/>
        </p:spPr>
        <p:txBody>
          <a:bodyPr wrap="square" rtlCol="0">
            <a:spAutoFit/>
          </a:bodyPr>
          <a:lstStyle/>
          <a:p>
            <a:pPr marL="285750" indent="-285750">
              <a:buFont typeface="Arial" panose="020B0604020202020204" pitchFamily="34" charset="0"/>
              <a:buChar char="•"/>
            </a:pPr>
            <a:r>
              <a:rPr lang="en-US" sz="1400" dirty="0"/>
              <a:t>Whites and males graduate more efficiently, with 71 units on average, while Latino and female students accumulate more units</a:t>
            </a:r>
          </a:p>
        </p:txBody>
      </p:sp>
    </p:spTree>
    <p:extLst>
      <p:ext uri="{BB962C8B-B14F-4D97-AF65-F5344CB8AC3E}">
        <p14:creationId xmlns:p14="http://schemas.microsoft.com/office/powerpoint/2010/main" val="18509642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CE9B6305-361B-B449-6049-05699928E48F}"/>
              </a:ext>
            </a:extLst>
          </p:cNvPr>
          <p:cNvGraphicFramePr/>
          <p:nvPr>
            <p:extLst>
              <p:ext uri="{D42A27DB-BD31-4B8C-83A1-F6EECF244321}">
                <p14:modId xmlns:p14="http://schemas.microsoft.com/office/powerpoint/2010/main" val="612477769"/>
              </p:ext>
            </p:extLst>
          </p:nvPr>
        </p:nvGraphicFramePr>
        <p:xfrm>
          <a:off x="8895644" y="1773378"/>
          <a:ext cx="2778771" cy="3532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C6321AD2-C327-4DA5-3634-903D7669983E}"/>
              </a:ext>
            </a:extLst>
          </p:cNvPr>
          <p:cNvSpPr txBox="1"/>
          <p:nvPr/>
        </p:nvSpPr>
        <p:spPr>
          <a:xfrm>
            <a:off x="338198" y="5380672"/>
            <a:ext cx="11853802" cy="1292662"/>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The overall proportion of Taft students transferring to 4-year institutions increased over past years, then decreased in 2020-21</a:t>
            </a:r>
          </a:p>
          <a:p>
            <a:pPr marL="285750" indent="-285750" defTabSz="457200">
              <a:buFont typeface="Arial" panose="020B0604020202020204" pitchFamily="34" charset="0"/>
              <a:buChar cha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Disaggregation by </a:t>
            </a:r>
            <a:r>
              <a:rPr lang="en-US" sz="1400" dirty="0">
                <a:solidFill>
                  <a:srgbClr val="000000"/>
                </a:solidFill>
                <a:latin typeface="Calibri" panose="020F0502020204030204"/>
              </a:rPr>
              <a:t>ethnicity and gender is not available</a:t>
            </a:r>
          </a:p>
          <a:p>
            <a:pPr marL="285750" indent="-285750" defTabSz="457200">
              <a:buFont typeface="Arial" panose="020B0604020202020204" pitchFamily="34" charset="0"/>
              <a:buChar cha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The percentage of students t</a:t>
            </a:r>
            <a:r>
              <a:rPr lang="en-US" sz="1400" dirty="0" err="1">
                <a:solidFill>
                  <a:srgbClr val="000000"/>
                </a:solidFill>
                <a:latin typeface="Calibri" panose="020F0502020204030204"/>
              </a:rPr>
              <a:t>ransferring</a:t>
            </a:r>
            <a:r>
              <a:rPr lang="en-US" sz="1400" dirty="0">
                <a:solidFill>
                  <a:srgbClr val="000000"/>
                </a:solidFill>
                <a:latin typeface="Calibri" panose="020F0502020204030204"/>
              </a:rPr>
              <a:t> from Taft is slightly lower than the regional or state averages</a:t>
            </a:r>
            <a:endPar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74081A60-9A21-300F-4BC0-AB778201A2C2}"/>
              </a:ext>
            </a:extLst>
          </p:cNvPr>
          <p:cNvSpPr txBox="1">
            <a:spLocks/>
          </p:cNvSpPr>
          <p:nvPr/>
        </p:nvSpPr>
        <p:spPr>
          <a:xfrm>
            <a:off x="94891" y="286603"/>
            <a:ext cx="12002218" cy="1058003"/>
          </a:xfrm>
          <a:prstGeom prst="rect">
            <a:avLst/>
          </a:prstGeom>
        </p:spPr>
        <p:txBody>
          <a:bodyPr vert="horz" lIns="91440" tIns="45720" rIns="91440" bIns="45720" rtlCol="0" anchor="b">
            <a:normAutofit lnSpcReduction="10000"/>
          </a:bodyPr>
          <a:lstStyle>
            <a:lvl1pPr marL="0" algn="ctr" defTabSz="914400" rtl="0" eaLnBrk="1" latinLnBrk="0" hangingPunct="1">
              <a:lnSpc>
                <a:spcPct val="85000"/>
              </a:lnSpc>
              <a:spcBef>
                <a:spcPct val="0"/>
              </a:spcBef>
              <a:buNone/>
              <a:defRPr sz="4800" b="1" kern="1200" spc="-50" baseline="0">
                <a:solidFill>
                  <a:srgbClr val="EBAB21"/>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4000" b="1" i="0" u="none" strike="noStrike" kern="1200" cap="none" spc="-50" normalizeH="0" baseline="0" noProof="0" dirty="0" err="1">
                <a:ln>
                  <a:noFill/>
                </a:ln>
                <a:solidFill>
                  <a:srgbClr val="EBAB21"/>
                </a:solidFill>
                <a:effectLst/>
                <a:uLnTx/>
                <a:uFillTx/>
                <a:latin typeface="Calibri Light" panose="020F0302020204030204"/>
                <a:ea typeface="+mj-ea"/>
                <a:cs typeface="+mj-cs"/>
              </a:rPr>
              <a:t>LaunchBoard</a:t>
            </a:r>
            <a:r>
              <a:rPr kumimoji="0" lang="en-US" sz="4000" b="1" i="0" u="none" strike="noStrike" kern="1200" cap="none" spc="-50" normalizeH="0" baseline="0" noProof="0" dirty="0">
                <a:ln>
                  <a:noFill/>
                </a:ln>
                <a:solidFill>
                  <a:srgbClr val="EBAB21"/>
                </a:solidFill>
                <a:effectLst/>
                <a:uLnTx/>
                <a:uFillTx/>
                <a:latin typeface="Calibri Light" panose="020F0302020204030204"/>
                <a:ea typeface="+mj-ea"/>
                <a:cs typeface="+mj-cs"/>
              </a:rPr>
              <a:t>: </a:t>
            </a:r>
            <a:r>
              <a:rPr lang="en-US" sz="4000" dirty="0"/>
              <a:t>Degree/Transfer </a:t>
            </a:r>
            <a:r>
              <a:rPr lang="en-US" sz="3600" i="1" dirty="0"/>
              <a:t>(primarily Taft campus/online) </a:t>
            </a:r>
            <a:endParaRPr kumimoji="0" lang="en-US" sz="3600" b="1" i="0" u="none" strike="noStrike" kern="1200" cap="none" spc="-50" normalizeH="0" baseline="0" noProof="0" dirty="0">
              <a:ln>
                <a:noFill/>
              </a:ln>
              <a:solidFill>
                <a:srgbClr val="EBAB21"/>
              </a:solidFill>
              <a:effectLst/>
              <a:uLnTx/>
              <a:uFillTx/>
              <a:latin typeface="Calibri Light" panose="020F0302020204030204"/>
              <a:ea typeface="+mj-ea"/>
              <a:cs typeface="+mj-cs"/>
            </a:endParaRPr>
          </a:p>
        </p:txBody>
      </p:sp>
      <p:pic>
        <p:nvPicPr>
          <p:cNvPr id="6" name="Picture 5">
            <a:extLst>
              <a:ext uri="{FF2B5EF4-FFF2-40B4-BE49-F238E27FC236}">
                <a16:creationId xmlns:a16="http://schemas.microsoft.com/office/drawing/2014/main" id="{7E742E9C-4F62-5F33-220C-1A08AAD800CC}"/>
              </a:ext>
            </a:extLst>
          </p:cNvPr>
          <p:cNvPicPr>
            <a:picLocks noChangeAspect="1"/>
          </p:cNvPicPr>
          <p:nvPr/>
        </p:nvPicPr>
        <p:blipFill>
          <a:blip r:embed="rId4"/>
          <a:stretch>
            <a:fillRect/>
          </a:stretch>
        </p:blipFill>
        <p:spPr>
          <a:xfrm>
            <a:off x="338198" y="2007134"/>
            <a:ext cx="8115306" cy="3215109"/>
          </a:xfrm>
          <a:prstGeom prst="rect">
            <a:avLst/>
          </a:prstGeom>
        </p:spPr>
      </p:pic>
    </p:spTree>
    <p:extLst>
      <p:ext uri="{BB962C8B-B14F-4D97-AF65-F5344CB8AC3E}">
        <p14:creationId xmlns:p14="http://schemas.microsoft.com/office/powerpoint/2010/main" val="18698309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CE9B6305-361B-B449-6049-05699928E48F}"/>
              </a:ext>
            </a:extLst>
          </p:cNvPr>
          <p:cNvGraphicFramePr/>
          <p:nvPr>
            <p:extLst>
              <p:ext uri="{D42A27DB-BD31-4B8C-83A1-F6EECF244321}">
                <p14:modId xmlns:p14="http://schemas.microsoft.com/office/powerpoint/2010/main" val="1955271404"/>
              </p:ext>
            </p:extLst>
          </p:nvPr>
        </p:nvGraphicFramePr>
        <p:xfrm>
          <a:off x="8879859" y="1782805"/>
          <a:ext cx="2671817" cy="3522173"/>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70646F9F-A66A-C86B-2AB3-E0FFC5040285}"/>
              </a:ext>
            </a:extLst>
          </p:cNvPr>
          <p:cNvSpPr txBox="1"/>
          <p:nvPr/>
        </p:nvSpPr>
        <p:spPr>
          <a:xfrm>
            <a:off x="248355" y="5378360"/>
            <a:ext cx="11848754" cy="1015663"/>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The median change in earnings for Degree/Transfer students who did not transfer has increased over the past years, and is higher than the statewide average (but lower than the region)</a:t>
            </a:r>
          </a:p>
          <a:p>
            <a:pPr marL="285750" indent="-285750" defTabSz="457200">
              <a:buFont typeface="Arial" panose="020B0604020202020204" pitchFamily="34" charset="0"/>
              <a:buChar cha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Disaggregation by </a:t>
            </a:r>
            <a:r>
              <a:rPr lang="en-US" sz="1400" dirty="0">
                <a:solidFill>
                  <a:srgbClr val="000000"/>
                </a:solidFill>
                <a:latin typeface="Calibri" panose="020F0502020204030204"/>
              </a:rPr>
              <a:t>ethnicity and gender is not available</a:t>
            </a:r>
            <a:endPar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95EAF587-5449-B3E2-B6CE-A3C9D50EBBF7}"/>
              </a:ext>
            </a:extLst>
          </p:cNvPr>
          <p:cNvSpPr txBox="1">
            <a:spLocks/>
          </p:cNvSpPr>
          <p:nvPr/>
        </p:nvSpPr>
        <p:spPr>
          <a:xfrm>
            <a:off x="94891" y="286603"/>
            <a:ext cx="12002218" cy="1058003"/>
          </a:xfrm>
          <a:prstGeom prst="rect">
            <a:avLst/>
          </a:prstGeom>
        </p:spPr>
        <p:txBody>
          <a:bodyPr vert="horz" lIns="91440" tIns="45720" rIns="91440" bIns="45720" rtlCol="0" anchor="b">
            <a:normAutofit lnSpcReduction="10000"/>
          </a:bodyPr>
          <a:lstStyle>
            <a:lvl1pPr marL="0" algn="ctr" defTabSz="914400" rtl="0" eaLnBrk="1" latinLnBrk="0" hangingPunct="1">
              <a:lnSpc>
                <a:spcPct val="85000"/>
              </a:lnSpc>
              <a:spcBef>
                <a:spcPct val="0"/>
              </a:spcBef>
              <a:buNone/>
              <a:defRPr sz="4800" b="1" kern="1200" spc="-50" baseline="0">
                <a:solidFill>
                  <a:srgbClr val="EBAB21"/>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4000" b="1" i="0" u="none" strike="noStrike" kern="1200" cap="none" spc="-50" normalizeH="0" baseline="0" noProof="0" dirty="0" err="1">
                <a:ln>
                  <a:noFill/>
                </a:ln>
                <a:solidFill>
                  <a:srgbClr val="EBAB21"/>
                </a:solidFill>
                <a:effectLst/>
                <a:uLnTx/>
                <a:uFillTx/>
                <a:latin typeface="Calibri Light" panose="020F0302020204030204"/>
                <a:ea typeface="+mj-ea"/>
                <a:cs typeface="+mj-cs"/>
              </a:rPr>
              <a:t>LaunchBoard</a:t>
            </a:r>
            <a:r>
              <a:rPr kumimoji="0" lang="en-US" sz="4000" b="1" i="0" u="none" strike="noStrike" kern="1200" cap="none" spc="-50" normalizeH="0" baseline="0" noProof="0" dirty="0">
                <a:ln>
                  <a:noFill/>
                </a:ln>
                <a:solidFill>
                  <a:srgbClr val="EBAB21"/>
                </a:solidFill>
                <a:effectLst/>
                <a:uLnTx/>
                <a:uFillTx/>
                <a:latin typeface="Calibri Light" panose="020F0302020204030204"/>
                <a:ea typeface="+mj-ea"/>
                <a:cs typeface="+mj-cs"/>
              </a:rPr>
              <a:t>: </a:t>
            </a:r>
            <a:r>
              <a:rPr lang="en-US" sz="4000" dirty="0"/>
              <a:t>Degree/Transfer </a:t>
            </a:r>
            <a:r>
              <a:rPr lang="en-US" sz="3600" i="1" dirty="0"/>
              <a:t>(primarily Taft campus/online) </a:t>
            </a:r>
            <a:endParaRPr kumimoji="0" lang="en-US" sz="3600" b="1" i="0" u="none" strike="noStrike" kern="1200" cap="none" spc="-50" normalizeH="0" baseline="0" noProof="0" dirty="0">
              <a:ln>
                <a:noFill/>
              </a:ln>
              <a:solidFill>
                <a:srgbClr val="EBAB21"/>
              </a:solidFill>
              <a:effectLst/>
              <a:uLnTx/>
              <a:uFillTx/>
              <a:latin typeface="Calibri Light" panose="020F0302020204030204"/>
              <a:ea typeface="+mj-ea"/>
              <a:cs typeface="+mj-cs"/>
            </a:endParaRPr>
          </a:p>
        </p:txBody>
      </p:sp>
      <p:pic>
        <p:nvPicPr>
          <p:cNvPr id="6" name="Picture 5">
            <a:extLst>
              <a:ext uri="{FF2B5EF4-FFF2-40B4-BE49-F238E27FC236}">
                <a16:creationId xmlns:a16="http://schemas.microsoft.com/office/drawing/2014/main" id="{FB5FA7DA-7313-4E5F-0195-8A7D8E33FC86}"/>
              </a:ext>
            </a:extLst>
          </p:cNvPr>
          <p:cNvPicPr>
            <a:picLocks noChangeAspect="1"/>
          </p:cNvPicPr>
          <p:nvPr/>
        </p:nvPicPr>
        <p:blipFill>
          <a:blip r:embed="rId3"/>
          <a:stretch>
            <a:fillRect/>
          </a:stretch>
        </p:blipFill>
        <p:spPr>
          <a:xfrm>
            <a:off x="616001" y="1856187"/>
            <a:ext cx="7952965" cy="3522173"/>
          </a:xfrm>
          <a:prstGeom prst="rect">
            <a:avLst/>
          </a:prstGeom>
        </p:spPr>
      </p:pic>
    </p:spTree>
    <p:extLst>
      <p:ext uri="{BB962C8B-B14F-4D97-AF65-F5344CB8AC3E}">
        <p14:creationId xmlns:p14="http://schemas.microsoft.com/office/powerpoint/2010/main" val="3598309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30B7F11-359D-9B46-3F75-190348F347D8}"/>
              </a:ext>
            </a:extLst>
          </p:cNvPr>
          <p:cNvSpPr/>
          <p:nvPr/>
        </p:nvSpPr>
        <p:spPr>
          <a:xfrm>
            <a:off x="9221002" y="4613507"/>
            <a:ext cx="2502569" cy="1440784"/>
          </a:xfrm>
          <a:prstGeom prst="rect">
            <a:avLst/>
          </a:prstGeom>
          <a:solidFill>
            <a:schemeClr val="accent5">
              <a:lumMod val="20000"/>
              <a:lumOff val="80000"/>
            </a:schemeClr>
          </a:solid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Chart 13">
            <a:extLst>
              <a:ext uri="{FF2B5EF4-FFF2-40B4-BE49-F238E27FC236}">
                <a16:creationId xmlns:a16="http://schemas.microsoft.com/office/drawing/2014/main" id="{D7BE6874-1856-EF72-B7C0-40A9ECCDBC11}"/>
              </a:ext>
            </a:extLst>
          </p:cNvPr>
          <p:cNvGraphicFramePr/>
          <p:nvPr>
            <p:extLst>
              <p:ext uri="{D42A27DB-BD31-4B8C-83A1-F6EECF244321}">
                <p14:modId xmlns:p14="http://schemas.microsoft.com/office/powerpoint/2010/main" val="1099163296"/>
              </p:ext>
            </p:extLst>
          </p:nvPr>
        </p:nvGraphicFramePr>
        <p:xfrm>
          <a:off x="8980546" y="4613507"/>
          <a:ext cx="2743025" cy="1719916"/>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55D316A2-D68A-CDD8-1A33-D652C2BC4464}"/>
              </a:ext>
            </a:extLst>
          </p:cNvPr>
          <p:cNvSpPr>
            <a:spLocks noGrp="1"/>
          </p:cNvSpPr>
          <p:nvPr>
            <p:ph type="title"/>
          </p:nvPr>
        </p:nvSpPr>
        <p:spPr/>
        <p:txBody>
          <a:bodyPr/>
          <a:lstStyle/>
          <a:p>
            <a:r>
              <a:rPr lang="en-US" dirty="0"/>
              <a:t>Headcount</a:t>
            </a:r>
          </a:p>
        </p:txBody>
      </p:sp>
      <p:pic>
        <p:nvPicPr>
          <p:cNvPr id="9" name="Content Placeholder 8">
            <a:extLst>
              <a:ext uri="{FF2B5EF4-FFF2-40B4-BE49-F238E27FC236}">
                <a16:creationId xmlns:a16="http://schemas.microsoft.com/office/drawing/2014/main" id="{3C18E080-1D13-8F1C-5289-E27AC4F334C7}"/>
              </a:ext>
            </a:extLst>
          </p:cNvPr>
          <p:cNvPicPr>
            <a:picLocks noGrp="1" noChangeAspect="1"/>
          </p:cNvPicPr>
          <p:nvPr>
            <p:ph idx="1"/>
          </p:nvPr>
        </p:nvPicPr>
        <p:blipFill>
          <a:blip r:embed="rId3"/>
          <a:stretch>
            <a:fillRect/>
          </a:stretch>
        </p:blipFill>
        <p:spPr>
          <a:xfrm>
            <a:off x="650502" y="1833880"/>
            <a:ext cx="7909415" cy="4022725"/>
          </a:xfrm>
        </p:spPr>
      </p:pic>
      <p:sp>
        <p:nvSpPr>
          <p:cNvPr id="10" name="TextBox 9">
            <a:extLst>
              <a:ext uri="{FF2B5EF4-FFF2-40B4-BE49-F238E27FC236}">
                <a16:creationId xmlns:a16="http://schemas.microsoft.com/office/drawing/2014/main" id="{7D67A55E-BB10-02E9-184D-A2B1A1B6E83C}"/>
              </a:ext>
            </a:extLst>
          </p:cNvPr>
          <p:cNvSpPr txBox="1"/>
          <p:nvPr/>
        </p:nvSpPr>
        <p:spPr>
          <a:xfrm>
            <a:off x="650503" y="5953125"/>
            <a:ext cx="7909415" cy="307777"/>
          </a:xfrm>
          <a:prstGeom prst="rect">
            <a:avLst/>
          </a:prstGeom>
          <a:noFill/>
        </p:spPr>
        <p:txBody>
          <a:bodyPr wrap="square" rtlCol="0">
            <a:spAutoFit/>
          </a:bodyPr>
          <a:lstStyle/>
          <a:p>
            <a:r>
              <a:rPr lang="en-US" sz="1400" i="1" dirty="0"/>
              <a:t>Source: Taft College Office of Institutional Research and Planning</a:t>
            </a:r>
          </a:p>
        </p:txBody>
      </p:sp>
      <p:sp>
        <p:nvSpPr>
          <p:cNvPr id="11" name="TextBox 10">
            <a:extLst>
              <a:ext uri="{FF2B5EF4-FFF2-40B4-BE49-F238E27FC236}">
                <a16:creationId xmlns:a16="http://schemas.microsoft.com/office/drawing/2014/main" id="{96FCA7DE-0F02-19FB-65C1-506C07DA3229}"/>
              </a:ext>
            </a:extLst>
          </p:cNvPr>
          <p:cNvSpPr txBox="1"/>
          <p:nvPr/>
        </p:nvSpPr>
        <p:spPr>
          <a:xfrm>
            <a:off x="8559918" y="2090172"/>
            <a:ext cx="3441582" cy="2246769"/>
          </a:xfrm>
          <a:prstGeom prst="rect">
            <a:avLst/>
          </a:prstGeom>
          <a:noFill/>
        </p:spPr>
        <p:txBody>
          <a:bodyPr wrap="square" rtlCol="0">
            <a:spAutoFit/>
          </a:bodyPr>
          <a:lstStyle/>
          <a:p>
            <a:pPr marL="285750" indent="-285750">
              <a:buFont typeface="Arial" panose="020B0604020202020204" pitchFamily="34" charset="0"/>
              <a:buChar char="•"/>
            </a:pPr>
            <a:r>
              <a:rPr lang="en-US" sz="1400" dirty="0"/>
              <a:t>At both campuses, enrollment was fairly stable until it dropped during the Covid-19 Pandemic</a:t>
            </a:r>
          </a:p>
          <a:p>
            <a:pPr marL="285750" indent="-285750">
              <a:buFont typeface="Arial" panose="020B0604020202020204" pitchFamily="34" charset="0"/>
              <a:buChar char="•"/>
            </a:pPr>
            <a:r>
              <a:rPr lang="en-US" sz="1400" dirty="0"/>
              <a:t>Prior to the Pandemic, nearly 4,500 students were enrolled annually at the Taft campus, and nearly 8,000 at </a:t>
            </a:r>
            <a:r>
              <a:rPr lang="en-US" sz="1400" dirty="0" err="1"/>
              <a:t>Westec</a:t>
            </a:r>
            <a:endParaRPr lang="en-US" sz="1400" dirty="0"/>
          </a:p>
          <a:p>
            <a:pPr marL="285750" indent="-285750">
              <a:buFont typeface="Arial" panose="020B0604020202020204" pitchFamily="34" charset="0"/>
              <a:buChar char="•"/>
            </a:pPr>
            <a:r>
              <a:rPr lang="en-US" sz="1400" dirty="0"/>
              <a:t>In most years, </a:t>
            </a:r>
            <a:r>
              <a:rPr lang="en-US" sz="1400" dirty="0" err="1"/>
              <a:t>Westec</a:t>
            </a:r>
            <a:r>
              <a:rPr lang="en-US" sz="1400" dirty="0"/>
              <a:t> has accounted for approximately 60% of Taft College students</a:t>
            </a:r>
          </a:p>
          <a:p>
            <a:pPr marL="285750" indent="-285750">
              <a:buFont typeface="Arial" panose="020B0604020202020204" pitchFamily="34" charset="0"/>
              <a:buChar char="•"/>
            </a:pPr>
            <a:r>
              <a:rPr lang="en-US" sz="1400" i="1" dirty="0"/>
              <a:t>(Note: the scale is different in each chart)</a:t>
            </a:r>
          </a:p>
        </p:txBody>
      </p:sp>
    </p:spTree>
    <p:extLst>
      <p:ext uri="{BB962C8B-B14F-4D97-AF65-F5344CB8AC3E}">
        <p14:creationId xmlns:p14="http://schemas.microsoft.com/office/powerpoint/2010/main" val="18707542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CE9B6305-361B-B449-6049-05699928E48F}"/>
              </a:ext>
            </a:extLst>
          </p:cNvPr>
          <p:cNvGraphicFramePr/>
          <p:nvPr>
            <p:extLst>
              <p:ext uri="{D42A27DB-BD31-4B8C-83A1-F6EECF244321}">
                <p14:modId xmlns:p14="http://schemas.microsoft.com/office/powerpoint/2010/main" val="3095724445"/>
              </p:ext>
            </p:extLst>
          </p:nvPr>
        </p:nvGraphicFramePr>
        <p:xfrm>
          <a:off x="9031111" y="1773378"/>
          <a:ext cx="2643304" cy="3342467"/>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70646F9F-A66A-C86B-2AB3-E0FFC5040285}"/>
              </a:ext>
            </a:extLst>
          </p:cNvPr>
          <p:cNvSpPr txBox="1"/>
          <p:nvPr/>
        </p:nvSpPr>
        <p:spPr>
          <a:xfrm>
            <a:off x="428979" y="5306578"/>
            <a:ext cx="11417114" cy="1292662"/>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The proportion of Taft students who do not transfer attaining the regional (county) living wage has trended upward in past years, and is higher than the region or statewide proportion of exiting students earning the living wage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rgbClr val="000000"/>
                </a:solidFill>
                <a:latin typeface="Calibri" panose="020F0502020204030204"/>
              </a:rPr>
              <a:t>Disaggregation by Ethnicity and Gender is not available</a:t>
            </a:r>
            <a:endPar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13199424-9596-DDDF-B1D2-49D0B414F8C1}"/>
              </a:ext>
            </a:extLst>
          </p:cNvPr>
          <p:cNvSpPr txBox="1">
            <a:spLocks/>
          </p:cNvSpPr>
          <p:nvPr/>
        </p:nvSpPr>
        <p:spPr>
          <a:xfrm>
            <a:off x="94891" y="286603"/>
            <a:ext cx="12002218" cy="1058003"/>
          </a:xfrm>
          <a:prstGeom prst="rect">
            <a:avLst/>
          </a:prstGeom>
        </p:spPr>
        <p:txBody>
          <a:bodyPr vert="horz" lIns="91440" tIns="45720" rIns="91440" bIns="45720" rtlCol="0" anchor="b">
            <a:normAutofit lnSpcReduction="10000"/>
          </a:bodyPr>
          <a:lstStyle>
            <a:lvl1pPr marL="0" algn="ctr" defTabSz="914400" rtl="0" eaLnBrk="1" latinLnBrk="0" hangingPunct="1">
              <a:lnSpc>
                <a:spcPct val="85000"/>
              </a:lnSpc>
              <a:spcBef>
                <a:spcPct val="0"/>
              </a:spcBef>
              <a:buNone/>
              <a:defRPr sz="4800" b="1" kern="1200" spc="-50" baseline="0">
                <a:solidFill>
                  <a:srgbClr val="EBAB21"/>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4000" b="1" i="0" u="none" strike="noStrike" kern="1200" cap="none" spc="-50" normalizeH="0" baseline="0" noProof="0" dirty="0" err="1">
                <a:ln>
                  <a:noFill/>
                </a:ln>
                <a:solidFill>
                  <a:srgbClr val="EBAB21"/>
                </a:solidFill>
                <a:effectLst/>
                <a:uLnTx/>
                <a:uFillTx/>
                <a:latin typeface="Calibri Light" panose="020F0302020204030204"/>
                <a:ea typeface="+mj-ea"/>
                <a:cs typeface="+mj-cs"/>
              </a:rPr>
              <a:t>LaunchBoard</a:t>
            </a:r>
            <a:r>
              <a:rPr kumimoji="0" lang="en-US" sz="4000" b="1" i="0" u="none" strike="noStrike" kern="1200" cap="none" spc="-50" normalizeH="0" baseline="0" noProof="0" dirty="0">
                <a:ln>
                  <a:noFill/>
                </a:ln>
                <a:solidFill>
                  <a:srgbClr val="EBAB21"/>
                </a:solidFill>
                <a:effectLst/>
                <a:uLnTx/>
                <a:uFillTx/>
                <a:latin typeface="Calibri Light" panose="020F0302020204030204"/>
                <a:ea typeface="+mj-ea"/>
                <a:cs typeface="+mj-cs"/>
              </a:rPr>
              <a:t>: </a:t>
            </a:r>
            <a:r>
              <a:rPr lang="en-US" sz="4000" dirty="0"/>
              <a:t>Degree/Transfer </a:t>
            </a:r>
            <a:r>
              <a:rPr lang="en-US" sz="3600" i="1" dirty="0"/>
              <a:t>(primarily Taft campus/online) </a:t>
            </a:r>
            <a:endParaRPr kumimoji="0" lang="en-US" sz="3600" b="1" i="0" u="none" strike="noStrike" kern="1200" cap="none" spc="-50" normalizeH="0" baseline="0" noProof="0" dirty="0">
              <a:ln>
                <a:noFill/>
              </a:ln>
              <a:solidFill>
                <a:srgbClr val="EBAB21"/>
              </a:solidFill>
              <a:effectLst/>
              <a:uLnTx/>
              <a:uFillTx/>
              <a:latin typeface="Calibri Light" panose="020F0302020204030204"/>
              <a:ea typeface="+mj-ea"/>
              <a:cs typeface="+mj-cs"/>
            </a:endParaRPr>
          </a:p>
        </p:txBody>
      </p:sp>
      <p:pic>
        <p:nvPicPr>
          <p:cNvPr id="7" name="Picture 6">
            <a:extLst>
              <a:ext uri="{FF2B5EF4-FFF2-40B4-BE49-F238E27FC236}">
                <a16:creationId xmlns:a16="http://schemas.microsoft.com/office/drawing/2014/main" id="{64258687-7CBC-3408-883A-96C20182B65B}"/>
              </a:ext>
            </a:extLst>
          </p:cNvPr>
          <p:cNvPicPr>
            <a:picLocks noChangeAspect="1"/>
          </p:cNvPicPr>
          <p:nvPr/>
        </p:nvPicPr>
        <p:blipFill>
          <a:blip r:embed="rId4"/>
          <a:stretch>
            <a:fillRect/>
          </a:stretch>
        </p:blipFill>
        <p:spPr>
          <a:xfrm>
            <a:off x="428978" y="1885191"/>
            <a:ext cx="7902222" cy="3342467"/>
          </a:xfrm>
          <a:prstGeom prst="rect">
            <a:avLst/>
          </a:prstGeom>
        </p:spPr>
      </p:pic>
    </p:spTree>
    <p:extLst>
      <p:ext uri="{BB962C8B-B14F-4D97-AF65-F5344CB8AC3E}">
        <p14:creationId xmlns:p14="http://schemas.microsoft.com/office/powerpoint/2010/main" val="24486891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1D455-DDC1-5459-8CAC-7ED83C2B8E4C}"/>
              </a:ext>
            </a:extLst>
          </p:cNvPr>
          <p:cNvSpPr>
            <a:spLocks noGrp="1"/>
          </p:cNvSpPr>
          <p:nvPr>
            <p:ph type="title"/>
          </p:nvPr>
        </p:nvSpPr>
        <p:spPr/>
        <p:txBody>
          <a:bodyPr/>
          <a:lstStyle/>
          <a:p>
            <a:r>
              <a:rPr lang="en-US" dirty="0"/>
              <a:t>Thoughts?</a:t>
            </a:r>
          </a:p>
        </p:txBody>
      </p:sp>
      <p:pic>
        <p:nvPicPr>
          <p:cNvPr id="5" name="Content Placeholder 4">
            <a:extLst>
              <a:ext uri="{FF2B5EF4-FFF2-40B4-BE49-F238E27FC236}">
                <a16:creationId xmlns:a16="http://schemas.microsoft.com/office/drawing/2014/main" id="{A93C28C7-1009-BC13-1161-E980E1A274B1}"/>
              </a:ext>
            </a:extLst>
          </p:cNvPr>
          <p:cNvPicPr>
            <a:picLocks noGrp="1" noChangeAspect="1"/>
          </p:cNvPicPr>
          <p:nvPr>
            <p:ph idx="1"/>
          </p:nvPr>
        </p:nvPicPr>
        <p:blipFill>
          <a:blip r:embed="rId3"/>
          <a:stretch>
            <a:fillRect/>
          </a:stretch>
        </p:blipFill>
        <p:spPr>
          <a:xfrm>
            <a:off x="4602469" y="1846263"/>
            <a:ext cx="3047387" cy="4022725"/>
          </a:xfrm>
        </p:spPr>
      </p:pic>
    </p:spTree>
    <p:extLst>
      <p:ext uri="{BB962C8B-B14F-4D97-AF65-F5344CB8AC3E}">
        <p14:creationId xmlns:p14="http://schemas.microsoft.com/office/powerpoint/2010/main" val="3488174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956D9-7947-BA79-189D-741737A014FF}"/>
              </a:ext>
            </a:extLst>
          </p:cNvPr>
          <p:cNvSpPr>
            <a:spLocks noGrp="1"/>
          </p:cNvSpPr>
          <p:nvPr>
            <p:ph type="ctrTitle"/>
          </p:nvPr>
        </p:nvSpPr>
        <p:spPr/>
        <p:txBody>
          <a:bodyPr>
            <a:normAutofit/>
          </a:bodyPr>
          <a:lstStyle/>
          <a:p>
            <a:r>
              <a:rPr lang="en-US" sz="6000" dirty="0"/>
              <a:t>Listening Session Themes</a:t>
            </a:r>
            <a:br>
              <a:rPr lang="en-US" sz="6000" dirty="0"/>
            </a:br>
            <a:endParaRPr lang="en-US" sz="6000" dirty="0"/>
          </a:p>
        </p:txBody>
      </p:sp>
      <p:sp>
        <p:nvSpPr>
          <p:cNvPr id="3" name="Subtitle 2">
            <a:extLst>
              <a:ext uri="{FF2B5EF4-FFF2-40B4-BE49-F238E27FC236}">
                <a16:creationId xmlns:a16="http://schemas.microsoft.com/office/drawing/2014/main" id="{D6E5CA44-118A-85D6-E1C7-D485956A4A77}"/>
              </a:ext>
            </a:extLst>
          </p:cNvPr>
          <p:cNvSpPr>
            <a:spLocks noGrp="1"/>
          </p:cNvSpPr>
          <p:nvPr>
            <p:ph type="subTitle" idx="1"/>
          </p:nvPr>
        </p:nvSpPr>
        <p:spPr/>
        <p:txBody>
          <a:bodyPr>
            <a:normAutofit fontScale="55000" lnSpcReduction="20000"/>
          </a:bodyPr>
          <a:lstStyle/>
          <a:p>
            <a:pPr algn="ctr"/>
            <a:r>
              <a:rPr lang="en-US" sz="3600" dirty="0">
                <a:solidFill>
                  <a:schemeClr val="tx1">
                    <a:lumMod val="50000"/>
                    <a:lumOff val="50000"/>
                  </a:schemeClr>
                </a:solidFill>
              </a:rPr>
              <a:t>Internal and External stakeholders and Students</a:t>
            </a:r>
          </a:p>
          <a:p>
            <a:pPr algn="ctr"/>
            <a:r>
              <a:rPr lang="en-US" sz="3600" dirty="0">
                <a:solidFill>
                  <a:schemeClr val="tx1">
                    <a:lumMod val="50000"/>
                    <a:lumOff val="50000"/>
                  </a:schemeClr>
                </a:solidFill>
              </a:rPr>
              <a:t>17 Stakeholder Listening Sessions</a:t>
            </a:r>
          </a:p>
          <a:p>
            <a:pPr algn="ctr"/>
            <a:r>
              <a:rPr lang="en-US" sz="3600" dirty="0">
                <a:solidFill>
                  <a:schemeClr val="tx1">
                    <a:lumMod val="50000"/>
                    <a:lumOff val="50000"/>
                  </a:schemeClr>
                </a:solidFill>
              </a:rPr>
              <a:t>100 Individual participants</a:t>
            </a:r>
          </a:p>
        </p:txBody>
      </p:sp>
    </p:spTree>
    <p:extLst>
      <p:ext uri="{BB962C8B-B14F-4D97-AF65-F5344CB8AC3E}">
        <p14:creationId xmlns:p14="http://schemas.microsoft.com/office/powerpoint/2010/main" val="3878629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0F8A05A8-23E2-0F1C-1443-FA4F084BF2A7}"/>
              </a:ext>
            </a:extLst>
          </p:cNvPr>
          <p:cNvGraphicFramePr>
            <a:graphicFrameLocks noGrp="1"/>
          </p:cNvGraphicFramePr>
          <p:nvPr>
            <p:ph idx="1"/>
            <p:extLst>
              <p:ext uri="{D42A27DB-BD31-4B8C-83A1-F6EECF244321}">
                <p14:modId xmlns:p14="http://schemas.microsoft.com/office/powerpoint/2010/main" val="3658996166"/>
              </p:ext>
            </p:extLst>
          </p:nvPr>
        </p:nvGraphicFramePr>
        <p:xfrm>
          <a:off x="1005840" y="589280"/>
          <a:ext cx="10149840" cy="52798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295419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1D455-DDC1-5459-8CAC-7ED83C2B8E4C}"/>
              </a:ext>
            </a:extLst>
          </p:cNvPr>
          <p:cNvSpPr>
            <a:spLocks noGrp="1"/>
          </p:cNvSpPr>
          <p:nvPr>
            <p:ph type="title"/>
          </p:nvPr>
        </p:nvSpPr>
        <p:spPr>
          <a:xfrm>
            <a:off x="1097280" y="239486"/>
            <a:ext cx="10058400" cy="746760"/>
          </a:xfrm>
        </p:spPr>
        <p:txBody>
          <a:bodyPr>
            <a:normAutofit fontScale="90000"/>
          </a:bodyPr>
          <a:lstStyle/>
          <a:p>
            <a:r>
              <a:rPr lang="en-US" sz="4000" dirty="0"/>
              <a:t>Enhancing the Student Experience and Resources</a:t>
            </a:r>
          </a:p>
        </p:txBody>
      </p:sp>
      <p:sp>
        <p:nvSpPr>
          <p:cNvPr id="4" name="Content Placeholder 3">
            <a:extLst>
              <a:ext uri="{FF2B5EF4-FFF2-40B4-BE49-F238E27FC236}">
                <a16:creationId xmlns:a16="http://schemas.microsoft.com/office/drawing/2014/main" id="{F09B4390-5895-B452-3583-E49C0CB4E776}"/>
              </a:ext>
            </a:extLst>
          </p:cNvPr>
          <p:cNvSpPr>
            <a:spLocks noGrp="1"/>
          </p:cNvSpPr>
          <p:nvPr>
            <p:ph idx="1"/>
          </p:nvPr>
        </p:nvSpPr>
        <p:spPr>
          <a:xfrm>
            <a:off x="696685" y="1374623"/>
            <a:ext cx="10929257" cy="4924577"/>
          </a:xfrm>
        </p:spPr>
        <p:txBody>
          <a:bodyPr>
            <a:normAutofit fontScale="85000" lnSpcReduction="10000"/>
          </a:bodyPr>
          <a:lstStyle/>
          <a:p>
            <a:r>
              <a:rPr lang="en-US" sz="3200" i="1" dirty="0"/>
              <a:t>Student Experience</a:t>
            </a:r>
          </a:p>
          <a:p>
            <a:pPr marL="342900" marR="0" lvl="0" indent="-342900">
              <a:lnSpc>
                <a:spcPct val="150000"/>
              </a:lnSpc>
              <a:spcBef>
                <a:spcPts val="0"/>
              </a:spcBef>
              <a:spcAft>
                <a:spcPts val="800"/>
              </a:spcAft>
              <a:buFont typeface="Symbol" panose="05050102010706020507" pitchFamily="18" charset="2"/>
              <a:buChar char=""/>
            </a:pPr>
            <a:r>
              <a:rPr lang="en-US" sz="2600" dirty="0">
                <a:effectLst/>
                <a:latin typeface="Calibri" panose="020F0502020204030204" pitchFamily="34" charset="0"/>
                <a:ea typeface="Times New Roman" panose="02020603050405020304" pitchFamily="18" charset="0"/>
                <a:cs typeface="Times New Roman" panose="02020603050405020304" pitchFamily="18" charset="0"/>
              </a:rPr>
              <a:t>Personal connection between faculty, staff, and students</a:t>
            </a:r>
          </a:p>
          <a:p>
            <a:pPr marL="342900" marR="0" lvl="0" indent="-342900">
              <a:lnSpc>
                <a:spcPct val="150000"/>
              </a:lnSpc>
              <a:spcBef>
                <a:spcPts val="0"/>
              </a:spcBef>
              <a:spcAft>
                <a:spcPts val="800"/>
              </a:spcAft>
              <a:buFont typeface="Symbol" panose="05050102010706020507" pitchFamily="18" charset="2"/>
              <a:buChar char=""/>
            </a:pPr>
            <a:r>
              <a:rPr lang="en-US" sz="2600" dirty="0">
                <a:latin typeface="Calibri" panose="020F0502020204030204" pitchFamily="34" charset="0"/>
                <a:ea typeface="Times New Roman" panose="02020603050405020304" pitchFamily="18" charset="0"/>
                <a:cs typeface="Times New Roman" panose="02020603050405020304" pitchFamily="18" charset="0"/>
              </a:rPr>
              <a:t>S</a:t>
            </a:r>
            <a:r>
              <a:rPr lang="en-US" sz="2600" dirty="0">
                <a:effectLst/>
                <a:latin typeface="Calibri" panose="020F0502020204030204" pitchFamily="34" charset="0"/>
                <a:ea typeface="Times New Roman" panose="02020603050405020304" pitchFamily="18" charset="0"/>
                <a:cs typeface="Times New Roman" panose="02020603050405020304" pitchFamily="18" charset="0"/>
              </a:rPr>
              <a:t>mall size, welcoming atmosphere, and easy campus navigation are attractive to students</a:t>
            </a:r>
          </a:p>
          <a:p>
            <a:pPr marL="342900" marR="0" lvl="0" indent="-342900">
              <a:lnSpc>
                <a:spcPct val="150000"/>
              </a:lnSpc>
              <a:spcBef>
                <a:spcPts val="0"/>
              </a:spcBef>
              <a:spcAft>
                <a:spcPts val="0"/>
              </a:spcAft>
              <a:buFont typeface="Symbol" panose="05050102010706020507" pitchFamily="18" charset="2"/>
              <a:buChar char=""/>
            </a:pPr>
            <a:r>
              <a:rPr lang="en-US" sz="2600" dirty="0">
                <a:effectLst/>
                <a:latin typeface="Calibri" panose="020F0502020204030204" pitchFamily="34" charset="0"/>
                <a:ea typeface="Times New Roman" panose="02020603050405020304" pitchFamily="18" charset="0"/>
                <a:cs typeface="Times New Roman" panose="02020603050405020304" pitchFamily="18" charset="0"/>
              </a:rPr>
              <a:t>Faculty-to-student solid relationships are a key factor in drawing students to the College</a:t>
            </a:r>
            <a:endParaRPr lang="en-US" sz="2600" dirty="0">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2600" dirty="0">
                <a:effectLst/>
                <a:latin typeface="Calibri" panose="020F0502020204030204" pitchFamily="34" charset="0"/>
                <a:ea typeface="Times New Roman" panose="02020603050405020304" pitchFamily="18" charset="0"/>
                <a:cs typeface="Times New Roman" panose="02020603050405020304" pitchFamily="18" charset="0"/>
              </a:rPr>
              <a:t>Students prefer Taft due to better course scheduling, flexible day courses, increased financial</a:t>
            </a:r>
            <a:br>
              <a:rPr lang="en-US" sz="2600" dirty="0">
                <a:effectLst/>
                <a:latin typeface="Calibri" panose="020F0502020204030204" pitchFamily="34" charset="0"/>
                <a:ea typeface="Times New Roman" panose="02020603050405020304" pitchFamily="18" charset="0"/>
                <a:cs typeface="Times New Roman" panose="02020603050405020304" pitchFamily="18" charset="0"/>
              </a:rPr>
            </a:br>
            <a:r>
              <a:rPr lang="en-US" sz="2600" dirty="0">
                <a:effectLst/>
                <a:latin typeface="Calibri" panose="020F0502020204030204" pitchFamily="34" charset="0"/>
                <a:ea typeface="Times New Roman" panose="02020603050405020304" pitchFamily="18" charset="0"/>
                <a:cs typeface="Times New Roman" panose="02020603050405020304" pitchFamily="18" charset="0"/>
              </a:rPr>
              <a:t>aid, and more personalized support</a:t>
            </a:r>
          </a:p>
          <a:p>
            <a:pPr marL="342900" marR="0" lvl="0" indent="-342900">
              <a:lnSpc>
                <a:spcPct val="150000"/>
              </a:lnSpc>
              <a:spcBef>
                <a:spcPts val="0"/>
              </a:spcBef>
              <a:spcAft>
                <a:spcPts val="0"/>
              </a:spcAft>
              <a:buFont typeface="Symbol" panose="05050102010706020507" pitchFamily="18" charset="2"/>
              <a:buChar char=""/>
            </a:pPr>
            <a:r>
              <a:rPr lang="en-US" sz="2600" dirty="0">
                <a:effectLst/>
                <a:latin typeface="Calibri" panose="020F0502020204030204" pitchFamily="34" charset="0"/>
                <a:ea typeface="Times New Roman" panose="02020603050405020304" pitchFamily="18" charset="0"/>
                <a:cs typeface="Times New Roman" panose="02020603050405020304" pitchFamily="18" charset="0"/>
              </a:rPr>
              <a:t>Small class sizes foster close relationships between students and instructors.</a:t>
            </a:r>
            <a:endParaRPr lang="en-US" sz="2600" dirty="0">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2600" dirty="0">
                <a:effectLst/>
                <a:latin typeface="Calibri" panose="020F0502020204030204" pitchFamily="34" charset="0"/>
                <a:ea typeface="Times New Roman" panose="02020603050405020304" pitchFamily="18" charset="0"/>
                <a:cs typeface="Times New Roman" panose="02020603050405020304" pitchFamily="18" charset="0"/>
              </a:rPr>
              <a:t>Direct access to faculty and staff enhances students’ experiences</a:t>
            </a:r>
          </a:p>
          <a:p>
            <a:pPr>
              <a:buFont typeface="Arial" panose="020B0604020202020204" pitchFamily="34" charset="0"/>
              <a:buChar char="•"/>
            </a:pPr>
            <a:endParaRPr lang="en-US" sz="3000" i="1" u="sng" dirty="0"/>
          </a:p>
        </p:txBody>
      </p:sp>
    </p:spTree>
    <p:extLst>
      <p:ext uri="{BB962C8B-B14F-4D97-AF65-F5344CB8AC3E}">
        <p14:creationId xmlns:p14="http://schemas.microsoft.com/office/powerpoint/2010/main" val="13359433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1D455-DDC1-5459-8CAC-7ED83C2B8E4C}"/>
              </a:ext>
            </a:extLst>
          </p:cNvPr>
          <p:cNvSpPr>
            <a:spLocks noGrp="1"/>
          </p:cNvSpPr>
          <p:nvPr>
            <p:ph type="title"/>
          </p:nvPr>
        </p:nvSpPr>
        <p:spPr>
          <a:xfrm>
            <a:off x="1066800" y="119744"/>
            <a:ext cx="10058400" cy="920931"/>
          </a:xfrm>
        </p:spPr>
        <p:txBody>
          <a:bodyPr>
            <a:normAutofit fontScale="90000"/>
          </a:bodyPr>
          <a:lstStyle/>
          <a:p>
            <a:r>
              <a:rPr lang="en-US" sz="4000" dirty="0"/>
              <a:t>Enhancing the Student Experience and Resources</a:t>
            </a:r>
          </a:p>
        </p:txBody>
      </p:sp>
      <p:sp>
        <p:nvSpPr>
          <p:cNvPr id="4" name="Content Placeholder 3">
            <a:extLst>
              <a:ext uri="{FF2B5EF4-FFF2-40B4-BE49-F238E27FC236}">
                <a16:creationId xmlns:a16="http://schemas.microsoft.com/office/drawing/2014/main" id="{F09B4390-5895-B452-3583-E49C0CB4E776}"/>
              </a:ext>
            </a:extLst>
          </p:cNvPr>
          <p:cNvSpPr>
            <a:spLocks noGrp="1"/>
          </p:cNvSpPr>
          <p:nvPr>
            <p:ph idx="1"/>
          </p:nvPr>
        </p:nvSpPr>
        <p:spPr>
          <a:xfrm>
            <a:off x="1164771" y="1040675"/>
            <a:ext cx="10058400" cy="5011783"/>
          </a:xfrm>
        </p:spPr>
        <p:txBody>
          <a:bodyPr>
            <a:noAutofit/>
          </a:bodyPr>
          <a:lstStyle/>
          <a:p>
            <a:r>
              <a:rPr lang="en-US" sz="2600" i="1" dirty="0"/>
              <a:t>Enrollment and Retention</a:t>
            </a:r>
          </a:p>
          <a:p>
            <a:endParaRPr lang="en-US" sz="2600" i="1" dirty="0"/>
          </a:p>
          <a:p>
            <a:pPr marL="342900" indent="-342900">
              <a:lnSpc>
                <a:spcPct val="110000"/>
              </a:lnSpc>
              <a:spcBef>
                <a:spcPts val="0"/>
              </a:spcBef>
              <a:spcAft>
                <a:spcPts val="0"/>
              </a:spcAft>
              <a:buFont typeface="Symbol" panose="05050102010706020507" pitchFamily="18" charset="2"/>
              <a:buChar char=""/>
            </a:pPr>
            <a:r>
              <a:rPr lang="en-US" sz="2400" dirty="0">
                <a:effectLst/>
                <a:latin typeface="Calibri" panose="020F0502020204030204" pitchFamily="34" charset="0"/>
                <a:ea typeface="Times New Roman" panose="02020603050405020304" pitchFamily="18" charset="0"/>
                <a:cs typeface="Calibri" panose="020F0502020204030204" pitchFamily="34" charset="0"/>
              </a:rPr>
              <a:t>Challenges include declining enrollment and student retention</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800"/>
              </a:spcAft>
              <a:buFont typeface="Symbol" panose="05050102010706020507" pitchFamily="18" charset="2"/>
              <a:buChar char=""/>
            </a:pPr>
            <a:r>
              <a:rPr kumimoji="0" lang="en-US" sz="2400" b="0" i="0" u="none" strike="noStrike" kern="1200" cap="none" spc="0" normalizeH="0" baseline="0" noProof="0" dirty="0">
                <a:ln>
                  <a:noFill/>
                </a:ln>
                <a:solidFill>
                  <a:srgbClr val="000000">
                    <a:lumMod val="75000"/>
                    <a:lumOff val="25000"/>
                  </a:srgbClr>
                </a:solidFill>
                <a:effectLst/>
                <a:uLnTx/>
                <a:uFillTx/>
                <a:ea typeface="+mn-ea"/>
                <a:cs typeface="+mn-cs"/>
              </a:rPr>
              <a:t>Increase focus on persistence/retention/completion with redesign and relaunch of Guided Pathways, use of learning communities, </a:t>
            </a:r>
            <a:r>
              <a:rPr lang="en-US" sz="2400" dirty="0">
                <a:effectLst/>
                <a:ea typeface="Times New Roman" panose="02020603050405020304" pitchFamily="18" charset="0"/>
                <a:cs typeface="Times New Roman" panose="02020603050405020304" pitchFamily="18" charset="0"/>
              </a:rPr>
              <a:t>and enhanced First Year Experience (FYE)</a:t>
            </a:r>
          </a:p>
          <a:p>
            <a:pPr marL="342900" marR="0" lvl="0" indent="-342900">
              <a:lnSpc>
                <a:spcPct val="110000"/>
              </a:lnSpc>
              <a:spcBef>
                <a:spcPts val="0"/>
              </a:spcBef>
              <a:spcAft>
                <a:spcPts val="800"/>
              </a:spcAft>
              <a:buFont typeface="Symbol" panose="05050102010706020507" pitchFamily="18" charset="2"/>
              <a:buChar char=""/>
            </a:pPr>
            <a:r>
              <a:rPr lang="en-US" sz="2400" dirty="0"/>
              <a:t>Implement well-designed Strategic Enrollment Management Plan (SEM) that includes</a:t>
            </a:r>
            <a:r>
              <a:rPr lang="en-US" sz="2400" dirty="0">
                <a:effectLst/>
                <a:ea typeface="Times New Roman" panose="02020603050405020304" pitchFamily="18" charset="0"/>
                <a:cs typeface="Times New Roman" panose="02020603050405020304" pitchFamily="18" charset="0"/>
              </a:rPr>
              <a:t> </a:t>
            </a:r>
            <a:r>
              <a:rPr lang="en-US" sz="2400" dirty="0"/>
              <a:t>student-centered approach to scheduling, programming, courses, and services</a:t>
            </a:r>
          </a:p>
          <a:p>
            <a:pPr marL="342900" marR="0" lvl="0" indent="-342900">
              <a:lnSpc>
                <a:spcPct val="110000"/>
              </a:lnSpc>
              <a:spcBef>
                <a:spcPts val="0"/>
              </a:spcBef>
              <a:spcAft>
                <a:spcPts val="800"/>
              </a:spcAft>
              <a:buFont typeface="Symbol" panose="05050102010706020507" pitchFamily="18" charset="2"/>
              <a:buChar char=""/>
            </a:pPr>
            <a:r>
              <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Increase responsiveness to student needs, especially among Latino students</a:t>
            </a:r>
          </a:p>
          <a:p>
            <a:pPr marL="342900" marR="0" lvl="0" indent="-342900">
              <a:lnSpc>
                <a:spcPct val="110000"/>
              </a:lnSpc>
              <a:spcBef>
                <a:spcPts val="0"/>
              </a:spcBef>
              <a:spcAft>
                <a:spcPts val="800"/>
              </a:spcAft>
              <a:buFont typeface="Symbol" panose="05050102010706020507" pitchFamily="18" charset="2"/>
              <a:buChar char=""/>
            </a:pPr>
            <a:r>
              <a:rPr lang="en-US" sz="2400" dirty="0"/>
              <a:t>Ensure Taft programs are well-known and continuously marketed</a:t>
            </a:r>
          </a:p>
          <a:p>
            <a:pPr marL="342900" marR="0" lvl="0" indent="-342900">
              <a:lnSpc>
                <a:spcPct val="110000"/>
              </a:lnSpc>
              <a:spcBef>
                <a:spcPts val="0"/>
              </a:spcBef>
              <a:spcAft>
                <a:spcPts val="800"/>
              </a:spcAft>
              <a:buFont typeface="Symbol" panose="05050102010706020507" pitchFamily="18" charset="2"/>
              <a:buChar char=""/>
            </a:pPr>
            <a:endParaRPr lang="en-US" sz="2400" dirty="0">
              <a:effectLst/>
              <a:ea typeface="Times New Roman" panose="02020603050405020304" pitchFamily="18" charset="0"/>
              <a:cs typeface="Times New Roman" panose="02020603050405020304" pitchFamily="18" charset="0"/>
            </a:endParaRPr>
          </a:p>
          <a:p>
            <a:pPr marL="342900" indent="-342900">
              <a:lnSpc>
                <a:spcPct val="110000"/>
              </a:lnSpc>
              <a:spcBef>
                <a:spcPts val="0"/>
              </a:spcBef>
              <a:spcAft>
                <a:spcPts val="800"/>
              </a:spcAft>
              <a:buFont typeface="Symbol" panose="05050102010706020507" pitchFamily="18" charset="2"/>
              <a:buChar char=""/>
            </a:pP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US" sz="2400" i="1" u="sng" dirty="0"/>
          </a:p>
        </p:txBody>
      </p:sp>
    </p:spTree>
    <p:extLst>
      <p:ext uri="{BB962C8B-B14F-4D97-AF65-F5344CB8AC3E}">
        <p14:creationId xmlns:p14="http://schemas.microsoft.com/office/powerpoint/2010/main" val="39715249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1D455-DDC1-5459-8CAC-7ED83C2B8E4C}"/>
              </a:ext>
            </a:extLst>
          </p:cNvPr>
          <p:cNvSpPr>
            <a:spLocks noGrp="1"/>
          </p:cNvSpPr>
          <p:nvPr>
            <p:ph type="title"/>
          </p:nvPr>
        </p:nvSpPr>
        <p:spPr>
          <a:xfrm>
            <a:off x="1066800" y="281335"/>
            <a:ext cx="10058400" cy="748454"/>
          </a:xfrm>
        </p:spPr>
        <p:txBody>
          <a:bodyPr>
            <a:normAutofit fontScale="90000"/>
          </a:bodyPr>
          <a:lstStyle/>
          <a:p>
            <a:r>
              <a:rPr lang="en-US" sz="4000" dirty="0"/>
              <a:t>Enhancing the Student Experience and Resources</a:t>
            </a:r>
          </a:p>
        </p:txBody>
      </p:sp>
      <p:sp>
        <p:nvSpPr>
          <p:cNvPr id="4" name="Content Placeholder 3">
            <a:extLst>
              <a:ext uri="{FF2B5EF4-FFF2-40B4-BE49-F238E27FC236}">
                <a16:creationId xmlns:a16="http://schemas.microsoft.com/office/drawing/2014/main" id="{F09B4390-5895-B452-3583-E49C0CB4E776}"/>
              </a:ext>
            </a:extLst>
          </p:cNvPr>
          <p:cNvSpPr>
            <a:spLocks noGrp="1"/>
          </p:cNvSpPr>
          <p:nvPr>
            <p:ph idx="1"/>
          </p:nvPr>
        </p:nvSpPr>
        <p:spPr>
          <a:xfrm>
            <a:off x="1154756" y="1335024"/>
            <a:ext cx="10058400" cy="4023360"/>
          </a:xfrm>
        </p:spPr>
        <p:txBody>
          <a:bodyPr>
            <a:normAutofit/>
          </a:bodyPr>
          <a:lstStyle/>
          <a:p>
            <a:r>
              <a:rPr lang="en-US" sz="3200" i="1" dirty="0"/>
              <a:t>Academic Counseling</a:t>
            </a:r>
          </a:p>
          <a:p>
            <a:pPr>
              <a:buFont typeface="Arial" panose="020B0604020202020204" pitchFamily="34" charset="0"/>
              <a:buChar char="•"/>
            </a:pPr>
            <a:r>
              <a:rPr lang="en-US" sz="2800" dirty="0"/>
              <a:t> Students desire initial orientation and career exploration events</a:t>
            </a:r>
          </a:p>
          <a:p>
            <a:pPr>
              <a:buFont typeface="Arial" panose="020B0604020202020204" pitchFamily="34" charset="0"/>
              <a:buChar char="•"/>
            </a:pPr>
            <a:r>
              <a:rPr lang="en-US" sz="2800" dirty="0"/>
              <a:t> Increase consistency among counselors to ensure students’ educational plans are not altered multiple times</a:t>
            </a:r>
          </a:p>
          <a:p>
            <a:pPr>
              <a:buFont typeface="Arial" panose="020B0604020202020204" pitchFamily="34" charset="0"/>
              <a:buChar char="•"/>
            </a:pPr>
            <a:r>
              <a:rPr lang="en-US" sz="2800" dirty="0"/>
              <a:t> Concern among students that general education classes will not fulfill university requirements</a:t>
            </a:r>
          </a:p>
          <a:p>
            <a:pPr>
              <a:buFont typeface="Arial" panose="020B0604020202020204" pitchFamily="34" charset="0"/>
              <a:buChar char="•"/>
            </a:pPr>
            <a:r>
              <a:rPr lang="en-US" sz="2800" dirty="0"/>
              <a:t> Students desire exploration of non-traditional career paths that suit their needs instead of only being directed to a transfer degree</a:t>
            </a:r>
          </a:p>
          <a:p>
            <a:pPr>
              <a:buFont typeface="Arial" panose="020B0604020202020204" pitchFamily="34" charset="0"/>
              <a:buChar char="•"/>
            </a:pPr>
            <a:endParaRPr lang="en-US" sz="2800" dirty="0"/>
          </a:p>
          <a:p>
            <a:pPr>
              <a:buFont typeface="Arial" panose="020B0604020202020204" pitchFamily="34" charset="0"/>
              <a:buChar char="•"/>
            </a:pPr>
            <a:endParaRPr lang="en-US" sz="2800" dirty="0"/>
          </a:p>
          <a:p>
            <a:pPr>
              <a:buFont typeface="Arial" panose="020B0604020202020204" pitchFamily="34" charset="0"/>
              <a:buChar char="•"/>
            </a:pPr>
            <a:endParaRPr lang="en-US" sz="2800" dirty="0"/>
          </a:p>
        </p:txBody>
      </p:sp>
    </p:spTree>
    <p:extLst>
      <p:ext uri="{BB962C8B-B14F-4D97-AF65-F5344CB8AC3E}">
        <p14:creationId xmlns:p14="http://schemas.microsoft.com/office/powerpoint/2010/main" val="2840169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1D455-DDC1-5459-8CAC-7ED83C2B8E4C}"/>
              </a:ext>
            </a:extLst>
          </p:cNvPr>
          <p:cNvSpPr>
            <a:spLocks noGrp="1"/>
          </p:cNvSpPr>
          <p:nvPr>
            <p:ph type="title"/>
          </p:nvPr>
        </p:nvSpPr>
        <p:spPr>
          <a:xfrm>
            <a:off x="1066800" y="240452"/>
            <a:ext cx="10058400" cy="748454"/>
          </a:xfrm>
        </p:spPr>
        <p:txBody>
          <a:bodyPr>
            <a:normAutofit fontScale="90000"/>
          </a:bodyPr>
          <a:lstStyle/>
          <a:p>
            <a:r>
              <a:rPr lang="en-US" sz="4000" dirty="0"/>
              <a:t>Enhancing the Student Experience and Resources</a:t>
            </a:r>
          </a:p>
        </p:txBody>
      </p:sp>
      <p:sp>
        <p:nvSpPr>
          <p:cNvPr id="4" name="Content Placeholder 3">
            <a:extLst>
              <a:ext uri="{FF2B5EF4-FFF2-40B4-BE49-F238E27FC236}">
                <a16:creationId xmlns:a16="http://schemas.microsoft.com/office/drawing/2014/main" id="{F09B4390-5895-B452-3583-E49C0CB4E776}"/>
              </a:ext>
            </a:extLst>
          </p:cNvPr>
          <p:cNvSpPr>
            <a:spLocks noGrp="1"/>
          </p:cNvSpPr>
          <p:nvPr>
            <p:ph idx="1"/>
          </p:nvPr>
        </p:nvSpPr>
        <p:spPr>
          <a:xfrm>
            <a:off x="1227909" y="1323220"/>
            <a:ext cx="10058400" cy="4023360"/>
          </a:xfrm>
        </p:spPr>
        <p:txBody>
          <a:bodyPr>
            <a:normAutofit/>
          </a:bodyPr>
          <a:lstStyle/>
          <a:p>
            <a:r>
              <a:rPr lang="en-US" sz="3200" i="1" dirty="0"/>
              <a:t>Student Engagement</a:t>
            </a:r>
          </a:p>
          <a:p>
            <a:pPr>
              <a:buFont typeface="Arial" panose="020B0604020202020204" pitchFamily="34" charset="0"/>
              <a:buChar char="•"/>
            </a:pPr>
            <a:r>
              <a:rPr lang="en-US" sz="2800" dirty="0"/>
              <a:t> Many students unaware of available orientation since it is not mandatory</a:t>
            </a:r>
          </a:p>
          <a:p>
            <a:pPr>
              <a:buFont typeface="Arial" panose="020B0604020202020204" pitchFamily="34" charset="0"/>
              <a:buChar char="•"/>
            </a:pPr>
            <a:r>
              <a:rPr lang="en-US" sz="2800" dirty="0"/>
              <a:t> Need to fund student affinity groups</a:t>
            </a:r>
          </a:p>
          <a:p>
            <a:pPr>
              <a:buFont typeface="Arial" panose="020B0604020202020204" pitchFamily="34" charset="0"/>
              <a:buChar char="•"/>
            </a:pPr>
            <a:r>
              <a:rPr lang="en-US" sz="2800" dirty="0"/>
              <a:t> Designated student spaces needed on campus for events, meetings, and organizations</a:t>
            </a:r>
          </a:p>
          <a:p>
            <a:pPr>
              <a:buFont typeface="Arial" panose="020B0604020202020204" pitchFamily="34" charset="0"/>
              <a:buChar char="•"/>
            </a:pPr>
            <a:r>
              <a:rPr lang="en-US" sz="2800" dirty="0"/>
              <a:t> Increase efforts to recognize and honor Taft’s designation as a Hispanic Serving Institution (HSI) </a:t>
            </a:r>
          </a:p>
        </p:txBody>
      </p:sp>
    </p:spTree>
    <p:extLst>
      <p:ext uri="{BB962C8B-B14F-4D97-AF65-F5344CB8AC3E}">
        <p14:creationId xmlns:p14="http://schemas.microsoft.com/office/powerpoint/2010/main" val="5820709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1D455-DDC1-5459-8CAC-7ED83C2B8E4C}"/>
              </a:ext>
            </a:extLst>
          </p:cNvPr>
          <p:cNvSpPr>
            <a:spLocks noGrp="1"/>
          </p:cNvSpPr>
          <p:nvPr>
            <p:ph type="title"/>
          </p:nvPr>
        </p:nvSpPr>
        <p:spPr>
          <a:xfrm>
            <a:off x="1066800" y="270449"/>
            <a:ext cx="10058400" cy="748454"/>
          </a:xfrm>
        </p:spPr>
        <p:txBody>
          <a:bodyPr>
            <a:normAutofit fontScale="90000"/>
          </a:bodyPr>
          <a:lstStyle/>
          <a:p>
            <a:r>
              <a:rPr lang="en-US" sz="4000" dirty="0"/>
              <a:t>Enhancing the Student Experience and Resources</a:t>
            </a:r>
          </a:p>
        </p:txBody>
      </p:sp>
      <p:sp>
        <p:nvSpPr>
          <p:cNvPr id="4" name="Content Placeholder 3">
            <a:extLst>
              <a:ext uri="{FF2B5EF4-FFF2-40B4-BE49-F238E27FC236}">
                <a16:creationId xmlns:a16="http://schemas.microsoft.com/office/drawing/2014/main" id="{F09B4390-5895-B452-3583-E49C0CB4E776}"/>
              </a:ext>
            </a:extLst>
          </p:cNvPr>
          <p:cNvSpPr>
            <a:spLocks noGrp="1"/>
          </p:cNvSpPr>
          <p:nvPr>
            <p:ph idx="1"/>
          </p:nvPr>
        </p:nvSpPr>
        <p:spPr>
          <a:xfrm>
            <a:off x="1066800" y="1312334"/>
            <a:ext cx="10058400" cy="4023360"/>
          </a:xfrm>
        </p:spPr>
        <p:txBody>
          <a:bodyPr>
            <a:normAutofit fontScale="92500" lnSpcReduction="10000"/>
          </a:bodyPr>
          <a:lstStyle/>
          <a:p>
            <a:r>
              <a:rPr lang="en-US" sz="3200" i="1" dirty="0"/>
              <a:t>Student Resources</a:t>
            </a:r>
          </a:p>
          <a:p>
            <a:pPr>
              <a:buFont typeface="Arial" panose="020B0604020202020204" pitchFamily="34" charset="0"/>
              <a:buChar char="•"/>
            </a:pPr>
            <a:r>
              <a:rPr lang="en-US" sz="2800" dirty="0"/>
              <a:t> </a:t>
            </a:r>
            <a:r>
              <a:rPr lang="en-US" sz="3000" dirty="0"/>
              <a:t>Ensure students are aware of available institutional resources</a:t>
            </a:r>
          </a:p>
          <a:p>
            <a:pPr>
              <a:buFont typeface="Arial" panose="020B0604020202020204" pitchFamily="34" charset="0"/>
              <a:buChar char="•"/>
            </a:pPr>
            <a:r>
              <a:rPr lang="en-US" sz="3000" dirty="0"/>
              <a:t> Concerns regarding mental health services include lack of access to counselors and adequate care</a:t>
            </a:r>
          </a:p>
          <a:p>
            <a:pPr>
              <a:buFont typeface="Arial" panose="020B0604020202020204" pitchFamily="34" charset="0"/>
              <a:buChar char="•"/>
            </a:pPr>
            <a:r>
              <a:rPr lang="en-US" sz="3000" dirty="0"/>
              <a:t> Student transportation to campus is an issue</a:t>
            </a:r>
          </a:p>
          <a:p>
            <a:pPr>
              <a:buFont typeface="Arial" panose="020B0604020202020204" pitchFamily="34" charset="0"/>
              <a:buChar char="•"/>
            </a:pPr>
            <a:r>
              <a:rPr lang="en-US" sz="3000" dirty="0"/>
              <a:t> Childcare Center services unavailable for Taft students</a:t>
            </a:r>
          </a:p>
          <a:p>
            <a:pPr>
              <a:buFont typeface="Arial" panose="020B0604020202020204" pitchFamily="34" charset="0"/>
              <a:buChar char="•"/>
            </a:pPr>
            <a:r>
              <a:rPr lang="en-US" sz="3000" dirty="0"/>
              <a:t> Dedicated Career Services Center is needed for students</a:t>
            </a:r>
          </a:p>
          <a:p>
            <a:pPr>
              <a:buFont typeface="Arial" panose="020B0604020202020204" pitchFamily="34" charset="0"/>
              <a:buChar char="•"/>
            </a:pPr>
            <a:r>
              <a:rPr lang="en-US" sz="3000" dirty="0"/>
              <a:t> Spanish tutoring is currently unavailable</a:t>
            </a:r>
          </a:p>
        </p:txBody>
      </p:sp>
    </p:spTree>
    <p:extLst>
      <p:ext uri="{BB962C8B-B14F-4D97-AF65-F5344CB8AC3E}">
        <p14:creationId xmlns:p14="http://schemas.microsoft.com/office/powerpoint/2010/main" val="11209818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1D455-DDC1-5459-8CAC-7ED83C2B8E4C}"/>
              </a:ext>
            </a:extLst>
          </p:cNvPr>
          <p:cNvSpPr>
            <a:spLocks noGrp="1"/>
          </p:cNvSpPr>
          <p:nvPr>
            <p:ph type="title"/>
          </p:nvPr>
        </p:nvSpPr>
        <p:spPr>
          <a:xfrm>
            <a:off x="977537" y="314958"/>
            <a:ext cx="10058400" cy="748454"/>
          </a:xfrm>
        </p:spPr>
        <p:txBody>
          <a:bodyPr>
            <a:normAutofit/>
          </a:bodyPr>
          <a:lstStyle/>
          <a:p>
            <a:r>
              <a:rPr lang="en-US" sz="4000" dirty="0"/>
              <a:t>Educational Programs and Support</a:t>
            </a:r>
          </a:p>
        </p:txBody>
      </p:sp>
      <p:sp>
        <p:nvSpPr>
          <p:cNvPr id="4" name="Content Placeholder 3">
            <a:extLst>
              <a:ext uri="{FF2B5EF4-FFF2-40B4-BE49-F238E27FC236}">
                <a16:creationId xmlns:a16="http://schemas.microsoft.com/office/drawing/2014/main" id="{F09B4390-5895-B452-3583-E49C0CB4E776}"/>
              </a:ext>
            </a:extLst>
          </p:cNvPr>
          <p:cNvSpPr>
            <a:spLocks noGrp="1"/>
          </p:cNvSpPr>
          <p:nvPr>
            <p:ph idx="1"/>
          </p:nvPr>
        </p:nvSpPr>
        <p:spPr>
          <a:xfrm>
            <a:off x="1156063" y="1316736"/>
            <a:ext cx="10058400" cy="5084356"/>
          </a:xfrm>
        </p:spPr>
        <p:txBody>
          <a:bodyPr>
            <a:normAutofit/>
          </a:bodyPr>
          <a:lstStyle/>
          <a:p>
            <a:r>
              <a:rPr lang="en-US" sz="3200" i="1" dirty="0"/>
              <a:t>Scheduling</a:t>
            </a:r>
          </a:p>
          <a:p>
            <a:pPr marL="342900" marR="0" lvl="0" indent="-342900">
              <a:spcBef>
                <a:spcPts val="0"/>
              </a:spcBef>
              <a:spcAft>
                <a:spcPts val="0"/>
              </a:spcAft>
              <a:buFont typeface="Symbol" panose="05050102010706020507" pitchFamily="18" charset="2"/>
              <a:buChar char=""/>
            </a:pPr>
            <a:r>
              <a:rPr lang="en-US" sz="2800" dirty="0">
                <a:effectLst/>
                <a:latin typeface="Calibri" panose="020F0502020204030204" pitchFamily="34" charset="0"/>
                <a:ea typeface="Times New Roman" panose="02020603050405020304" pitchFamily="18" charset="0"/>
                <a:cs typeface="Calibri" panose="020F0502020204030204" pitchFamily="34" charset="0"/>
              </a:rPr>
              <a:t>Need for innovative, student-focused class schedules that are flexible and include balanced mix of delivery methods</a:t>
            </a:r>
          </a:p>
          <a:p>
            <a:pPr marL="342900" marR="0" lvl="0" indent="-342900">
              <a:spcBef>
                <a:spcPts val="0"/>
              </a:spcBef>
              <a:spcAft>
                <a:spcPts val="0"/>
              </a:spcAft>
              <a:buFont typeface="Symbol" panose="05050102010706020507" pitchFamily="18" charset="2"/>
              <a:buChar char=""/>
            </a:pPr>
            <a:r>
              <a:rPr lang="en-US" sz="2800" dirty="0">
                <a:latin typeface="Calibri" panose="020F0502020204030204" pitchFamily="34" charset="0"/>
                <a:ea typeface="Times New Roman" panose="02020603050405020304" pitchFamily="18" charset="0"/>
                <a:cs typeface="Calibri" panose="020F0502020204030204" pitchFamily="34" charset="0"/>
              </a:rPr>
              <a:t>Achieve</a:t>
            </a:r>
            <a:r>
              <a:rPr lang="en-US" sz="2800" dirty="0">
                <a:effectLst/>
                <a:latin typeface="Calibri" panose="020F0502020204030204" pitchFamily="34" charset="0"/>
                <a:ea typeface="Times New Roman" panose="02020603050405020304" pitchFamily="18" charset="0"/>
                <a:cs typeface="Calibri" panose="020F0502020204030204" pitchFamily="34" charset="0"/>
              </a:rPr>
              <a:t> an optimal balance between online and in-person classes for economic viability</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r>
              <a:rPr lang="en-US" sz="2800" dirty="0">
                <a:effectLst/>
                <a:latin typeface="Calibri" panose="020F0502020204030204" pitchFamily="34" charset="0"/>
                <a:ea typeface="Times New Roman" panose="02020603050405020304" pitchFamily="18" charset="0"/>
                <a:cs typeface="Calibri" panose="020F0502020204030204" pitchFamily="34" charset="0"/>
              </a:rPr>
              <a:t>Lack of a wide variety of available courses impacts the scheduling flexibility for student athletes</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r>
              <a:rPr lang="en-US" sz="2800" dirty="0">
                <a:effectLst/>
                <a:latin typeface="Calibri" panose="020F0502020204030204" pitchFamily="34" charset="0"/>
                <a:ea typeface="Times New Roman" panose="02020603050405020304" pitchFamily="18" charset="0"/>
                <a:cs typeface="Calibri" panose="020F0502020204030204" pitchFamily="34" charset="0"/>
              </a:rPr>
              <a:t>Consider implementation of a technology solution to improve class scheduling and classroom efficiency</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3200" dirty="0"/>
          </a:p>
        </p:txBody>
      </p:sp>
    </p:spTree>
    <p:extLst>
      <p:ext uri="{BB962C8B-B14F-4D97-AF65-F5344CB8AC3E}">
        <p14:creationId xmlns:p14="http://schemas.microsoft.com/office/powerpoint/2010/main" val="1391123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2E823F7-D606-DEC3-252C-D32791645FB5}"/>
              </a:ext>
            </a:extLst>
          </p:cNvPr>
          <p:cNvSpPr/>
          <p:nvPr/>
        </p:nvSpPr>
        <p:spPr>
          <a:xfrm>
            <a:off x="1097280" y="4540173"/>
            <a:ext cx="2743025" cy="1643811"/>
          </a:xfrm>
          <a:prstGeom prst="rect">
            <a:avLst/>
          </a:prstGeom>
          <a:solidFill>
            <a:schemeClr val="accent5">
              <a:lumMod val="20000"/>
              <a:lumOff val="80000"/>
            </a:schemeClr>
          </a:solid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836093-F1AE-FFC4-4886-97D2E328FD23}"/>
              </a:ext>
            </a:extLst>
          </p:cNvPr>
          <p:cNvSpPr>
            <a:spLocks noGrp="1"/>
          </p:cNvSpPr>
          <p:nvPr>
            <p:ph type="title"/>
          </p:nvPr>
        </p:nvSpPr>
        <p:spPr>
          <a:xfrm>
            <a:off x="1097280" y="286603"/>
            <a:ext cx="10058400" cy="1005749"/>
          </a:xfrm>
        </p:spPr>
        <p:txBody>
          <a:bodyPr/>
          <a:lstStyle/>
          <a:p>
            <a:r>
              <a:rPr lang="en-US" dirty="0"/>
              <a:t>FTES</a:t>
            </a:r>
          </a:p>
        </p:txBody>
      </p:sp>
      <p:sp>
        <p:nvSpPr>
          <p:cNvPr id="6" name="TextBox 5">
            <a:extLst>
              <a:ext uri="{FF2B5EF4-FFF2-40B4-BE49-F238E27FC236}">
                <a16:creationId xmlns:a16="http://schemas.microsoft.com/office/drawing/2014/main" id="{AF381C9C-58F6-436E-7E5F-C37904DAFB50}"/>
              </a:ext>
            </a:extLst>
          </p:cNvPr>
          <p:cNvSpPr txBox="1"/>
          <p:nvPr/>
        </p:nvSpPr>
        <p:spPr>
          <a:xfrm>
            <a:off x="414526" y="1737360"/>
            <a:ext cx="3587431" cy="2677656"/>
          </a:xfrm>
          <a:prstGeom prst="rect">
            <a:avLst/>
          </a:prstGeom>
          <a:noFill/>
        </p:spPr>
        <p:txBody>
          <a:bodyPr wrap="square" rtlCol="0">
            <a:spAutoFit/>
          </a:bodyPr>
          <a:lstStyle/>
          <a:p>
            <a:pPr marL="285750" indent="-285750">
              <a:buFont typeface="Arial" panose="020B0604020202020204" pitchFamily="34" charset="0"/>
              <a:buChar char="•"/>
            </a:pPr>
            <a:r>
              <a:rPr lang="en-US" sz="1400" dirty="0"/>
              <a:t>At both campuses, FTES was fairly stable until it dropped (along with headcount) during the Covid-19 Pandemic</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Prior to the Pandemic, FTES at the Taft campus hovered around 2,500 while it was closer to 325 at </a:t>
            </a:r>
            <a:r>
              <a:rPr lang="en-US" sz="1400" dirty="0" err="1"/>
              <a:t>Westec</a:t>
            </a: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In most years, </a:t>
            </a:r>
            <a:r>
              <a:rPr lang="en-US" sz="1400" dirty="0" err="1"/>
              <a:t>Westec</a:t>
            </a:r>
            <a:r>
              <a:rPr lang="en-US" sz="1400" dirty="0"/>
              <a:t> has accounted for approximately 10% of Taft FTES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i="1" dirty="0"/>
              <a:t>(Note: the scale is different in each chart)</a:t>
            </a:r>
          </a:p>
        </p:txBody>
      </p:sp>
      <p:pic>
        <p:nvPicPr>
          <p:cNvPr id="9" name="Content Placeholder 4">
            <a:extLst>
              <a:ext uri="{FF2B5EF4-FFF2-40B4-BE49-F238E27FC236}">
                <a16:creationId xmlns:a16="http://schemas.microsoft.com/office/drawing/2014/main" id="{079F4FA5-A724-70A5-3F32-1C8547DAC622}"/>
              </a:ext>
            </a:extLst>
          </p:cNvPr>
          <p:cNvPicPr>
            <a:picLocks noGrp="1" noChangeAspect="1"/>
          </p:cNvPicPr>
          <p:nvPr>
            <p:ph idx="1"/>
          </p:nvPr>
        </p:nvPicPr>
        <p:blipFill>
          <a:blip r:embed="rId2"/>
          <a:stretch>
            <a:fillRect/>
          </a:stretch>
        </p:blipFill>
        <p:spPr>
          <a:xfrm>
            <a:off x="4109761" y="1451429"/>
            <a:ext cx="7667713" cy="4638475"/>
          </a:xfrm>
        </p:spPr>
      </p:pic>
      <p:sp>
        <p:nvSpPr>
          <p:cNvPr id="10" name="TextBox 9">
            <a:extLst>
              <a:ext uri="{FF2B5EF4-FFF2-40B4-BE49-F238E27FC236}">
                <a16:creationId xmlns:a16="http://schemas.microsoft.com/office/drawing/2014/main" id="{316DEDBE-32BD-0C31-048C-A152DC087058}"/>
              </a:ext>
            </a:extLst>
          </p:cNvPr>
          <p:cNvSpPr txBox="1"/>
          <p:nvPr/>
        </p:nvSpPr>
        <p:spPr>
          <a:xfrm>
            <a:off x="6886713" y="6072350"/>
            <a:ext cx="4890761" cy="307777"/>
          </a:xfrm>
          <a:prstGeom prst="rect">
            <a:avLst/>
          </a:prstGeom>
          <a:noFill/>
        </p:spPr>
        <p:txBody>
          <a:bodyPr wrap="square" rtlCol="0">
            <a:spAutoFit/>
          </a:bodyPr>
          <a:lstStyle/>
          <a:p>
            <a:r>
              <a:rPr lang="en-US" sz="1400" i="1" dirty="0"/>
              <a:t>Source: Taft College Office of Institutional Research and Planning</a:t>
            </a:r>
          </a:p>
        </p:txBody>
      </p:sp>
      <p:graphicFrame>
        <p:nvGraphicFramePr>
          <p:cNvPr id="11" name="Chart 10">
            <a:extLst>
              <a:ext uri="{FF2B5EF4-FFF2-40B4-BE49-F238E27FC236}">
                <a16:creationId xmlns:a16="http://schemas.microsoft.com/office/drawing/2014/main" id="{6B12F063-9101-7C53-29EB-2D7671CFF4FC}"/>
              </a:ext>
            </a:extLst>
          </p:cNvPr>
          <p:cNvGraphicFramePr/>
          <p:nvPr>
            <p:extLst>
              <p:ext uri="{D42A27DB-BD31-4B8C-83A1-F6EECF244321}">
                <p14:modId xmlns:p14="http://schemas.microsoft.com/office/powerpoint/2010/main" val="3856065153"/>
              </p:ext>
            </p:extLst>
          </p:nvPr>
        </p:nvGraphicFramePr>
        <p:xfrm>
          <a:off x="1097280" y="4540173"/>
          <a:ext cx="2743025" cy="17199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1135491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1D455-DDC1-5459-8CAC-7ED83C2B8E4C}"/>
              </a:ext>
            </a:extLst>
          </p:cNvPr>
          <p:cNvSpPr>
            <a:spLocks noGrp="1"/>
          </p:cNvSpPr>
          <p:nvPr>
            <p:ph type="title"/>
          </p:nvPr>
        </p:nvSpPr>
        <p:spPr>
          <a:xfrm>
            <a:off x="1097280" y="368421"/>
            <a:ext cx="10058400" cy="748454"/>
          </a:xfrm>
        </p:spPr>
        <p:txBody>
          <a:bodyPr>
            <a:normAutofit/>
          </a:bodyPr>
          <a:lstStyle/>
          <a:p>
            <a:r>
              <a:rPr lang="en-US" sz="4000" dirty="0"/>
              <a:t>Educational Programs and Support</a:t>
            </a:r>
          </a:p>
        </p:txBody>
      </p:sp>
      <p:sp>
        <p:nvSpPr>
          <p:cNvPr id="4" name="Content Placeholder 3">
            <a:extLst>
              <a:ext uri="{FF2B5EF4-FFF2-40B4-BE49-F238E27FC236}">
                <a16:creationId xmlns:a16="http://schemas.microsoft.com/office/drawing/2014/main" id="{F09B4390-5895-B452-3583-E49C0CB4E776}"/>
              </a:ext>
            </a:extLst>
          </p:cNvPr>
          <p:cNvSpPr>
            <a:spLocks noGrp="1"/>
          </p:cNvSpPr>
          <p:nvPr>
            <p:ph idx="1"/>
          </p:nvPr>
        </p:nvSpPr>
        <p:spPr>
          <a:xfrm>
            <a:off x="1097280" y="1334105"/>
            <a:ext cx="10058400" cy="4023360"/>
          </a:xfrm>
        </p:spPr>
        <p:txBody>
          <a:bodyPr>
            <a:normAutofit/>
          </a:bodyPr>
          <a:lstStyle/>
          <a:p>
            <a:r>
              <a:rPr lang="en-US" sz="3200" i="1" dirty="0"/>
              <a:t>Career/Guided Pathways</a:t>
            </a:r>
          </a:p>
          <a:p>
            <a:pPr marL="342900" marR="0" lvl="0" indent="-342900">
              <a:spcBef>
                <a:spcPts val="0"/>
              </a:spcBef>
              <a:spcAft>
                <a:spcPts val="600"/>
              </a:spcAft>
              <a:buFont typeface="Symbol" panose="05050102010706020507" pitchFamily="18" charset="2"/>
              <a:buChar char=""/>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Employees and students have limited understanding of Taft Pathways</a:t>
            </a:r>
          </a:p>
          <a:p>
            <a:pPr marL="342900" marR="0" lvl="0" indent="-342900">
              <a:spcBef>
                <a:spcPts val="0"/>
              </a:spcBef>
              <a:spcAft>
                <a:spcPts val="0"/>
              </a:spcAft>
              <a:buFont typeface="Symbol" panose="05050102010706020507" pitchFamily="18" charset="2"/>
              <a:buChar char=""/>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Implementation of Guided Pathways at scale is lacking and requires attention</a:t>
            </a:r>
          </a:p>
          <a:p>
            <a:pPr marL="342900" marR="0" lvl="0" indent="-342900">
              <a:spcBef>
                <a:spcPts val="0"/>
              </a:spcBef>
              <a:spcAft>
                <a:spcPts val="0"/>
              </a:spcAft>
              <a:buFont typeface="Symbol" panose="05050102010706020507" pitchFamily="18" charset="2"/>
              <a:buChar char=""/>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Comprehensive redesign and reset of Guided Pathways, led by the Vice Presidents of Instruction and Student Services, should ensure alignment with a variety of majors and be closely aligned with California’s Vision 2030</a:t>
            </a:r>
          </a:p>
          <a:p>
            <a:pPr>
              <a:buFont typeface="Arial" panose="020B0604020202020204" pitchFamily="34" charset="0"/>
              <a:buChar char="•"/>
            </a:pPr>
            <a:endParaRPr lang="en-US" sz="2800" dirty="0"/>
          </a:p>
        </p:txBody>
      </p:sp>
    </p:spTree>
    <p:extLst>
      <p:ext uri="{BB962C8B-B14F-4D97-AF65-F5344CB8AC3E}">
        <p14:creationId xmlns:p14="http://schemas.microsoft.com/office/powerpoint/2010/main" val="679659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1D455-DDC1-5459-8CAC-7ED83C2B8E4C}"/>
              </a:ext>
            </a:extLst>
          </p:cNvPr>
          <p:cNvSpPr>
            <a:spLocks noGrp="1"/>
          </p:cNvSpPr>
          <p:nvPr>
            <p:ph type="title"/>
          </p:nvPr>
        </p:nvSpPr>
        <p:spPr>
          <a:xfrm>
            <a:off x="988423" y="240452"/>
            <a:ext cx="10058400" cy="748454"/>
          </a:xfrm>
        </p:spPr>
        <p:txBody>
          <a:bodyPr>
            <a:normAutofit/>
          </a:bodyPr>
          <a:lstStyle/>
          <a:p>
            <a:r>
              <a:rPr lang="en-US" sz="4000" dirty="0"/>
              <a:t>Educational Programs and Support</a:t>
            </a:r>
          </a:p>
        </p:txBody>
      </p:sp>
      <p:sp>
        <p:nvSpPr>
          <p:cNvPr id="4" name="Content Placeholder 3">
            <a:extLst>
              <a:ext uri="{FF2B5EF4-FFF2-40B4-BE49-F238E27FC236}">
                <a16:creationId xmlns:a16="http://schemas.microsoft.com/office/drawing/2014/main" id="{F09B4390-5895-B452-3583-E49C0CB4E776}"/>
              </a:ext>
            </a:extLst>
          </p:cNvPr>
          <p:cNvSpPr>
            <a:spLocks noGrp="1"/>
          </p:cNvSpPr>
          <p:nvPr>
            <p:ph idx="1"/>
          </p:nvPr>
        </p:nvSpPr>
        <p:spPr>
          <a:xfrm>
            <a:off x="1195251" y="1399420"/>
            <a:ext cx="10058400" cy="4631266"/>
          </a:xfrm>
        </p:spPr>
        <p:txBody>
          <a:bodyPr>
            <a:normAutofit fontScale="92500" lnSpcReduction="20000"/>
          </a:bodyPr>
          <a:lstStyle/>
          <a:p>
            <a:r>
              <a:rPr lang="en-US" sz="3200" i="1" dirty="0"/>
              <a:t>Educational Offerings</a:t>
            </a:r>
          </a:p>
          <a:p>
            <a:pPr>
              <a:buFont typeface="Arial" panose="020B0604020202020204" pitchFamily="34" charset="0"/>
              <a:buChar char="•"/>
            </a:pPr>
            <a:r>
              <a:rPr lang="en-US" sz="3000" dirty="0"/>
              <a:t> Expressed need for ESL (credit/noncredit) and support services for non-English speakers</a:t>
            </a:r>
          </a:p>
          <a:p>
            <a:pPr>
              <a:buFont typeface="Arial" panose="020B0604020202020204" pitchFamily="34" charset="0"/>
              <a:buChar char="•"/>
            </a:pPr>
            <a:r>
              <a:rPr lang="en-US" sz="3000" dirty="0">
                <a:effectLst/>
                <a:latin typeface="Calibri" panose="020F0502020204030204" pitchFamily="34" charset="0"/>
                <a:ea typeface="Times New Roman" panose="02020603050405020304" pitchFamily="18" charset="0"/>
                <a:cs typeface="Times New Roman" panose="02020603050405020304" pitchFamily="18" charset="0"/>
              </a:rPr>
              <a:t> Explore opportunities for Continuing Education (noncredit) offerings, especially workforce training programs/courses</a:t>
            </a:r>
          </a:p>
          <a:p>
            <a:pPr>
              <a:lnSpc>
                <a:spcPct val="107000"/>
              </a:lnSpc>
              <a:spcBef>
                <a:spcPts val="0"/>
              </a:spcBef>
              <a:spcAft>
                <a:spcPts val="800"/>
              </a:spcAft>
              <a:buFont typeface="Arial" panose="020B0604020202020204" pitchFamily="34" charset="0"/>
              <a:buChar char="•"/>
            </a:pPr>
            <a:r>
              <a:rPr lang="en-US" sz="3000" dirty="0">
                <a:effectLst/>
                <a:latin typeface="Calibri" panose="020F0502020204030204" pitchFamily="34" charset="0"/>
                <a:ea typeface="Times New Roman" panose="02020603050405020304" pitchFamily="18" charset="0"/>
                <a:cs typeface="Times New Roman" panose="02020603050405020304" pitchFamily="18" charset="0"/>
              </a:rPr>
              <a:t> Assess and expand contract training offerings</a:t>
            </a:r>
          </a:p>
          <a:p>
            <a:pPr>
              <a:lnSpc>
                <a:spcPct val="107000"/>
              </a:lnSpc>
              <a:spcBef>
                <a:spcPts val="0"/>
              </a:spcBef>
              <a:spcAft>
                <a:spcPts val="800"/>
              </a:spcAft>
              <a:buFont typeface="Arial" panose="020B0604020202020204" pitchFamily="34" charset="0"/>
              <a:buChar char="•"/>
            </a:pPr>
            <a:r>
              <a:rPr lang="en-US" sz="3000" dirty="0">
                <a:effectLst/>
                <a:latin typeface="Calibri" panose="020F0502020204030204" pitchFamily="34" charset="0"/>
                <a:ea typeface="Times New Roman" panose="02020603050405020304" pitchFamily="18" charset="0"/>
                <a:cs typeface="Times New Roman" panose="02020603050405020304" pitchFamily="18" charset="0"/>
              </a:rPr>
              <a:t> Further expand apprenticeship opportunities</a:t>
            </a:r>
          </a:p>
          <a:p>
            <a:pPr>
              <a:lnSpc>
                <a:spcPct val="107000"/>
              </a:lnSpc>
              <a:spcBef>
                <a:spcPts val="0"/>
              </a:spcBef>
              <a:spcAft>
                <a:spcPts val="800"/>
              </a:spcAft>
              <a:buFont typeface="Arial" panose="020B0604020202020204" pitchFamily="34" charset="0"/>
              <a:buChar char="•"/>
            </a:pPr>
            <a:r>
              <a:rPr lang="en-US" sz="3000" dirty="0">
                <a:latin typeface="Calibri" panose="020F0502020204030204" pitchFamily="34" charset="0"/>
                <a:cs typeface="Times New Roman" panose="02020603050405020304" pitchFamily="18" charset="0"/>
              </a:rPr>
              <a:t> Financial literacy and information literacy training needed</a:t>
            </a:r>
          </a:p>
          <a:p>
            <a:pPr>
              <a:lnSpc>
                <a:spcPct val="107000"/>
              </a:lnSpc>
              <a:spcBef>
                <a:spcPts val="0"/>
              </a:spcBef>
              <a:spcAft>
                <a:spcPts val="800"/>
              </a:spcAft>
              <a:buFont typeface="Arial" panose="020B0604020202020204" pitchFamily="34" charset="0"/>
              <a:buChar char="•"/>
            </a:pPr>
            <a:r>
              <a:rPr lang="en-US" sz="3000" dirty="0">
                <a:effectLst/>
                <a:latin typeface="Calibri" panose="020F0502020204030204" pitchFamily="34" charset="0"/>
                <a:ea typeface="Times New Roman" panose="02020603050405020304" pitchFamily="18" charset="0"/>
                <a:cs typeface="Times New Roman" panose="02020603050405020304" pitchFamily="18" charset="0"/>
              </a:rPr>
              <a:t> Recognize and address the future impact of Generative Artificial Intelligence (AI) on future students and employees</a:t>
            </a:r>
          </a:p>
          <a:p>
            <a:pPr>
              <a:lnSpc>
                <a:spcPct val="107000"/>
              </a:lnSpc>
              <a:spcBef>
                <a:spcPts val="0"/>
              </a:spcBef>
              <a:spcAft>
                <a:spcPts val="800"/>
              </a:spcAft>
              <a:buFont typeface="Arial" panose="020B0604020202020204" pitchFamily="34" charset="0"/>
              <a:buChar char="•"/>
            </a:pPr>
            <a:endParaRPr lang="en-US" sz="2800" dirty="0"/>
          </a:p>
        </p:txBody>
      </p:sp>
    </p:spTree>
    <p:extLst>
      <p:ext uri="{BB962C8B-B14F-4D97-AF65-F5344CB8AC3E}">
        <p14:creationId xmlns:p14="http://schemas.microsoft.com/office/powerpoint/2010/main" val="30894270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1D455-DDC1-5459-8CAC-7ED83C2B8E4C}"/>
              </a:ext>
            </a:extLst>
          </p:cNvPr>
          <p:cNvSpPr>
            <a:spLocks noGrp="1"/>
          </p:cNvSpPr>
          <p:nvPr>
            <p:ph type="title"/>
          </p:nvPr>
        </p:nvSpPr>
        <p:spPr>
          <a:xfrm>
            <a:off x="1066800" y="271415"/>
            <a:ext cx="10058400" cy="748454"/>
          </a:xfrm>
        </p:spPr>
        <p:txBody>
          <a:bodyPr>
            <a:normAutofit/>
          </a:bodyPr>
          <a:lstStyle/>
          <a:p>
            <a:r>
              <a:rPr lang="en-US" sz="4000" dirty="0"/>
              <a:t>Educational Programs and Support</a:t>
            </a:r>
          </a:p>
        </p:txBody>
      </p:sp>
      <p:sp>
        <p:nvSpPr>
          <p:cNvPr id="4" name="Content Placeholder 3">
            <a:extLst>
              <a:ext uri="{FF2B5EF4-FFF2-40B4-BE49-F238E27FC236}">
                <a16:creationId xmlns:a16="http://schemas.microsoft.com/office/drawing/2014/main" id="{F09B4390-5895-B452-3583-E49C0CB4E776}"/>
              </a:ext>
            </a:extLst>
          </p:cNvPr>
          <p:cNvSpPr>
            <a:spLocks noGrp="1"/>
          </p:cNvSpPr>
          <p:nvPr>
            <p:ph idx="1"/>
          </p:nvPr>
        </p:nvSpPr>
        <p:spPr>
          <a:xfrm>
            <a:off x="1184366" y="1301447"/>
            <a:ext cx="10058400" cy="4816323"/>
          </a:xfrm>
        </p:spPr>
        <p:txBody>
          <a:bodyPr>
            <a:normAutofit/>
          </a:bodyPr>
          <a:lstStyle/>
          <a:p>
            <a:r>
              <a:rPr lang="en-US" sz="3200" i="1" dirty="0"/>
              <a:t>Program Review and Opportunities</a:t>
            </a:r>
          </a:p>
          <a:p>
            <a:pPr marL="342900" marR="0" lvl="0" indent="-342900">
              <a:lnSpc>
                <a:spcPct val="107000"/>
              </a:lnSpc>
              <a:spcBef>
                <a:spcPts val="0"/>
              </a:spcBef>
              <a:spcAft>
                <a:spcPts val="800"/>
              </a:spcAft>
              <a:buFont typeface="Symbol" panose="05050102010706020507" pitchFamily="18" charset="2"/>
              <a:buChar char=""/>
            </a:pPr>
            <a:r>
              <a:rPr lang="en-US" sz="2800" dirty="0"/>
              <a:t>Determine vitality and relevance of current instructional programs and plan, design, and develop new programs to meet regional workforce needs (credit, non-credit, and dual enrollment)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800"/>
              </a:spcAft>
              <a:buFont typeface="Symbol" panose="05050102010706020507" pitchFamily="18" charset="2"/>
              <a:buChar char=""/>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Need short-term training opportunities for incumbent employee upskilling as well as entry-level positions</a:t>
            </a:r>
          </a:p>
          <a:p>
            <a:pPr marL="342900" marR="0" lvl="0" indent="-342900" algn="l" defTabSz="914400" rtl="0" eaLnBrk="1" fontAlgn="auto" latinLnBrk="0" hangingPunct="1">
              <a:lnSpc>
                <a:spcPct val="90000"/>
              </a:lnSpc>
              <a:spcBef>
                <a:spcPts val="0"/>
              </a:spcBef>
              <a:spcAft>
                <a:spcPts val="800"/>
              </a:spcAft>
              <a:buClr>
                <a:srgbClr val="E48312"/>
              </a:buClr>
              <a:buSzPct val="100000"/>
              <a:buFont typeface="Symbol" panose="05050102010706020507" pitchFamily="18" charset="2"/>
              <a:buChar char=""/>
              <a:tabLst/>
              <a:defRPr/>
            </a:pPr>
            <a:r>
              <a:rPr kumimoji="0" lang="en-US" sz="28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Times New Roman" panose="02020603050405020304" pitchFamily="18" charset="0"/>
                <a:cs typeface="Times New Roman" panose="02020603050405020304" pitchFamily="18" charset="0"/>
              </a:rPr>
              <a:t>Consider opportunities to pursue CTE programs in collaboration with high school offerings (e.g., culinary/hospitality) </a:t>
            </a:r>
          </a:p>
          <a:p>
            <a:pPr marL="342900" marR="0" lvl="0" indent="-342900">
              <a:lnSpc>
                <a:spcPct val="107000"/>
              </a:lnSpc>
              <a:spcBef>
                <a:spcPts val="0"/>
              </a:spcBef>
              <a:spcAft>
                <a:spcPts val="800"/>
              </a:spcAft>
              <a:buFont typeface="Symbol" panose="05050102010706020507" pitchFamily="18" charset="2"/>
              <a:buChar char=""/>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Increase opportunities for Credit for Prior Learning</a:t>
            </a:r>
          </a:p>
          <a:p>
            <a:pPr marL="342900" marR="0" lvl="0" indent="-342900" algn="l" defTabSz="914400" rtl="0" eaLnBrk="1" fontAlgn="auto" latinLnBrk="0" hangingPunct="1">
              <a:lnSpc>
                <a:spcPct val="90000"/>
              </a:lnSpc>
              <a:spcBef>
                <a:spcPts val="0"/>
              </a:spcBef>
              <a:spcAft>
                <a:spcPts val="800"/>
              </a:spcAft>
              <a:buClr>
                <a:srgbClr val="E48312"/>
              </a:buClr>
              <a:buSzPct val="100000"/>
              <a:buFont typeface="Symbol" panose="05050102010706020507" pitchFamily="18" charset="2"/>
              <a:buChar char=""/>
              <a:tabLst/>
              <a:defRPr/>
            </a:pPr>
            <a:endParaRPr kumimoji="0" lang="en-US" sz="28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800"/>
              </a:spcAft>
              <a:buFont typeface="Symbol" panose="05050102010706020507" pitchFamily="18" charset="2"/>
              <a:buChar char=""/>
            </a:pP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800" i="1" dirty="0"/>
          </a:p>
        </p:txBody>
      </p:sp>
    </p:spTree>
    <p:extLst>
      <p:ext uri="{BB962C8B-B14F-4D97-AF65-F5344CB8AC3E}">
        <p14:creationId xmlns:p14="http://schemas.microsoft.com/office/powerpoint/2010/main" val="21671328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1D455-DDC1-5459-8CAC-7ED83C2B8E4C}"/>
              </a:ext>
            </a:extLst>
          </p:cNvPr>
          <p:cNvSpPr>
            <a:spLocks noGrp="1"/>
          </p:cNvSpPr>
          <p:nvPr>
            <p:ph type="title"/>
          </p:nvPr>
        </p:nvSpPr>
        <p:spPr>
          <a:xfrm>
            <a:off x="1097280" y="335763"/>
            <a:ext cx="10058400" cy="748454"/>
          </a:xfrm>
        </p:spPr>
        <p:txBody>
          <a:bodyPr>
            <a:normAutofit/>
          </a:bodyPr>
          <a:lstStyle/>
          <a:p>
            <a:r>
              <a:rPr lang="en-US" sz="4000" dirty="0"/>
              <a:t>Educational Programs and Support</a:t>
            </a:r>
          </a:p>
        </p:txBody>
      </p:sp>
      <p:sp>
        <p:nvSpPr>
          <p:cNvPr id="4" name="Content Placeholder 3">
            <a:extLst>
              <a:ext uri="{FF2B5EF4-FFF2-40B4-BE49-F238E27FC236}">
                <a16:creationId xmlns:a16="http://schemas.microsoft.com/office/drawing/2014/main" id="{F09B4390-5895-B452-3583-E49C0CB4E776}"/>
              </a:ext>
            </a:extLst>
          </p:cNvPr>
          <p:cNvSpPr>
            <a:spLocks noGrp="1"/>
          </p:cNvSpPr>
          <p:nvPr>
            <p:ph idx="1"/>
          </p:nvPr>
        </p:nvSpPr>
        <p:spPr>
          <a:xfrm>
            <a:off x="1195252" y="1312334"/>
            <a:ext cx="10058400" cy="4023360"/>
          </a:xfrm>
        </p:spPr>
        <p:txBody>
          <a:bodyPr>
            <a:normAutofit/>
          </a:bodyPr>
          <a:lstStyle/>
          <a:p>
            <a:r>
              <a:rPr lang="en-US" sz="3200" i="1" dirty="0"/>
              <a:t>Online Learning</a:t>
            </a:r>
          </a:p>
          <a:p>
            <a:pPr>
              <a:buFont typeface="Arial" panose="020B0604020202020204" pitchFamily="34" charset="0"/>
              <a:buChar char="•"/>
            </a:pPr>
            <a:r>
              <a:rPr lang="en-US" sz="2800" dirty="0">
                <a:latin typeface="Calibri" panose="020F0502020204030204" pitchFamily="34" charset="0"/>
                <a:ea typeface="Times New Roman" panose="02020603050405020304" pitchFamily="18" charset="0"/>
                <a:cs typeface="Times New Roman" panose="02020603050405020304" pitchFamily="18" charset="0"/>
              </a:rPr>
              <a:t> </a:t>
            </a: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Assess technology challenges and faculty professional development needs for </a:t>
            </a:r>
            <a:r>
              <a:rPr lang="en-US" sz="2800" dirty="0" err="1">
                <a:effectLst/>
                <a:latin typeface="Calibri" panose="020F0502020204030204" pitchFamily="34" charset="0"/>
                <a:ea typeface="Times New Roman" panose="02020603050405020304" pitchFamily="18" charset="0"/>
                <a:cs typeface="Times New Roman" panose="02020603050405020304" pitchFamily="18" charset="0"/>
              </a:rPr>
              <a:t>hyflex</a:t>
            </a: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 instruction</a:t>
            </a:r>
          </a:p>
          <a:p>
            <a:pPr marR="0" lvl="0">
              <a:lnSpc>
                <a:spcPct val="107000"/>
              </a:lnSpc>
              <a:spcBef>
                <a:spcPts val="0"/>
              </a:spcBef>
              <a:spcAft>
                <a:spcPts val="800"/>
              </a:spcAft>
              <a:buFont typeface="Arial" panose="020B0604020202020204" pitchFamily="34" charset="0"/>
              <a:buChar char="•"/>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 Further expand online tools to assist students with classes and stay competitive (tutoring, learning tools, access, etc.)</a:t>
            </a:r>
          </a:p>
          <a:p>
            <a:pPr marR="0" lvl="0">
              <a:spcBef>
                <a:spcPts val="0"/>
              </a:spcBef>
              <a:spcAft>
                <a:spcPts val="600"/>
              </a:spcAft>
              <a:buFont typeface="Arial" panose="020B0604020202020204" pitchFamily="34" charset="0"/>
              <a:buChar char="•"/>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 Increase online courses that are badged by the California Virtual College (CVC) to be competitive with virtual learning offerings at other colleges</a:t>
            </a:r>
          </a:p>
          <a:p>
            <a:pPr marR="0" lvl="0">
              <a:spcBef>
                <a:spcPts val="0"/>
              </a:spcBef>
              <a:spcAft>
                <a:spcPts val="600"/>
              </a:spcAft>
              <a:buFont typeface="Arial" panose="020B0604020202020204" pitchFamily="34" charset="0"/>
              <a:buChar char="•"/>
            </a:pP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286112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1D455-DDC1-5459-8CAC-7ED83C2B8E4C}"/>
              </a:ext>
            </a:extLst>
          </p:cNvPr>
          <p:cNvSpPr>
            <a:spLocks noGrp="1"/>
          </p:cNvSpPr>
          <p:nvPr>
            <p:ph type="title"/>
          </p:nvPr>
        </p:nvSpPr>
        <p:spPr>
          <a:xfrm>
            <a:off x="1097280" y="282301"/>
            <a:ext cx="10058400" cy="748454"/>
          </a:xfrm>
        </p:spPr>
        <p:txBody>
          <a:bodyPr>
            <a:normAutofit/>
          </a:bodyPr>
          <a:lstStyle/>
          <a:p>
            <a:r>
              <a:rPr lang="en-US" sz="4000" dirty="0"/>
              <a:t>Educational Programs and Support</a:t>
            </a:r>
          </a:p>
        </p:txBody>
      </p:sp>
      <p:sp>
        <p:nvSpPr>
          <p:cNvPr id="4" name="Content Placeholder 3">
            <a:extLst>
              <a:ext uri="{FF2B5EF4-FFF2-40B4-BE49-F238E27FC236}">
                <a16:creationId xmlns:a16="http://schemas.microsoft.com/office/drawing/2014/main" id="{F09B4390-5895-B452-3583-E49C0CB4E776}"/>
              </a:ext>
            </a:extLst>
          </p:cNvPr>
          <p:cNvSpPr>
            <a:spLocks noGrp="1"/>
          </p:cNvSpPr>
          <p:nvPr>
            <p:ph idx="1"/>
          </p:nvPr>
        </p:nvSpPr>
        <p:spPr>
          <a:xfrm>
            <a:off x="1097279" y="1417320"/>
            <a:ext cx="10325463" cy="4370832"/>
          </a:xfrm>
        </p:spPr>
        <p:txBody>
          <a:bodyPr>
            <a:normAutofit fontScale="85000" lnSpcReduction="20000"/>
          </a:bodyPr>
          <a:lstStyle/>
          <a:p>
            <a:r>
              <a:rPr lang="en-US" sz="3500" i="1" dirty="0"/>
              <a:t>Student Support</a:t>
            </a:r>
          </a:p>
          <a:p>
            <a:pPr marR="0" lvl="0">
              <a:lnSpc>
                <a:spcPct val="107000"/>
              </a:lnSpc>
              <a:spcBef>
                <a:spcPts val="0"/>
              </a:spcBef>
              <a:spcAft>
                <a:spcPts val="800"/>
              </a:spcAft>
              <a:buFont typeface="Arial" panose="020B0604020202020204" pitchFamily="34" charset="0"/>
              <a:buChar char="•"/>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3000" dirty="0">
                <a:effectLst/>
                <a:ea typeface="Times New Roman" panose="02020603050405020304" pitchFamily="18" charset="0"/>
                <a:cs typeface="Times New Roman" panose="02020603050405020304" pitchFamily="18" charset="0"/>
              </a:rPr>
              <a:t>Online Education Resources and Zero Cost Textbooks need to be prioritized and sustained for the future</a:t>
            </a:r>
          </a:p>
          <a:p>
            <a:pPr marR="0" lvl="0">
              <a:spcBef>
                <a:spcPts val="0"/>
              </a:spcBef>
              <a:spcAft>
                <a:spcPts val="0"/>
              </a:spcAft>
              <a:buFont typeface="Arial" panose="020B0604020202020204" pitchFamily="34" charset="0"/>
              <a:buChar char="•"/>
            </a:pPr>
            <a:r>
              <a:rPr lang="en-US" sz="3000" dirty="0">
                <a:effectLst/>
                <a:ea typeface="Times New Roman" panose="02020603050405020304" pitchFamily="18" charset="0"/>
                <a:cs typeface="Times New Roman" panose="02020603050405020304" pitchFamily="18" charset="0"/>
              </a:rPr>
              <a:t> Offer more cross-disciplinary collaborative learning opportunities</a:t>
            </a:r>
            <a:br>
              <a:rPr lang="en-US" sz="3000" dirty="0">
                <a:effectLst/>
                <a:ea typeface="Times New Roman" panose="02020603050405020304" pitchFamily="18" charset="0"/>
                <a:cs typeface="Times New Roman" panose="02020603050405020304" pitchFamily="18" charset="0"/>
              </a:rPr>
            </a:br>
            <a:endParaRPr lang="en-US" sz="3000" dirty="0">
              <a:effectLst/>
              <a:ea typeface="Times New Roman" panose="02020603050405020304" pitchFamily="18" charset="0"/>
              <a:cs typeface="Times New Roman" panose="02020603050405020304" pitchFamily="18" charset="0"/>
            </a:endParaRPr>
          </a:p>
          <a:p>
            <a:pPr marR="0" lvl="0">
              <a:spcBef>
                <a:spcPts val="0"/>
              </a:spcBef>
              <a:spcAft>
                <a:spcPts val="0"/>
              </a:spcAft>
              <a:buFont typeface="Arial" panose="020B0604020202020204" pitchFamily="34" charset="0"/>
              <a:buChar char="•"/>
            </a:pPr>
            <a:r>
              <a:rPr lang="en-US" sz="3000" dirty="0">
                <a:effectLst/>
                <a:ea typeface="Times New Roman" panose="02020603050405020304" pitchFamily="18" charset="0"/>
                <a:cs typeface="Times New Roman" panose="02020603050405020304" pitchFamily="18" charset="0"/>
              </a:rPr>
              <a:t> Upgrade and expand plagiarism and proctoring services</a:t>
            </a:r>
            <a:br>
              <a:rPr lang="en-US" sz="3000" dirty="0">
                <a:effectLst/>
                <a:ea typeface="Times New Roman" panose="02020603050405020304" pitchFamily="18" charset="0"/>
                <a:cs typeface="Times New Roman" panose="02020603050405020304" pitchFamily="18" charset="0"/>
              </a:rPr>
            </a:br>
            <a:endParaRPr lang="en-US" sz="3000" dirty="0">
              <a:effectLst/>
              <a:ea typeface="Times New Roman" panose="02020603050405020304" pitchFamily="18" charset="0"/>
              <a:cs typeface="Times New Roman" panose="02020603050405020304" pitchFamily="18" charset="0"/>
            </a:endParaRPr>
          </a:p>
          <a:p>
            <a:pPr marR="0" lvl="0">
              <a:lnSpc>
                <a:spcPct val="107000"/>
              </a:lnSpc>
              <a:spcBef>
                <a:spcPts val="0"/>
              </a:spcBef>
              <a:spcAft>
                <a:spcPts val="800"/>
              </a:spcAft>
              <a:buFont typeface="Arial" panose="020B0604020202020204" pitchFamily="34" charset="0"/>
              <a:buChar char="•"/>
            </a:pPr>
            <a:r>
              <a:rPr lang="en-US" sz="3000" dirty="0">
                <a:effectLst/>
                <a:ea typeface="Times New Roman" panose="02020603050405020304" pitchFamily="18" charset="0"/>
                <a:cs typeface="Times New Roman" panose="02020603050405020304" pitchFamily="18" charset="0"/>
              </a:rPr>
              <a:t> Provide faculty professional development activities to increase understanding of today’s students (e.g. apprenticeships/internships, pathways information, career trips</a:t>
            </a:r>
            <a:r>
              <a:rPr lang="en-US" sz="3000" dirty="0">
                <a:ea typeface="Times New Roman" panose="02020603050405020304" pitchFamily="18" charset="0"/>
                <a:cs typeface="Times New Roman" panose="02020603050405020304" pitchFamily="18" charset="0"/>
              </a:rPr>
              <a:t>)</a:t>
            </a:r>
            <a:endParaRPr lang="en-US" sz="3000" dirty="0">
              <a:effectLst/>
              <a:ea typeface="Times New Roman" panose="02020603050405020304" pitchFamily="18" charset="0"/>
              <a:cs typeface="Times New Roman" panose="02020603050405020304" pitchFamily="18" charset="0"/>
            </a:endParaRPr>
          </a:p>
          <a:p>
            <a:pPr marR="0" lvl="0">
              <a:spcBef>
                <a:spcPts val="0"/>
              </a:spcBef>
              <a:spcAft>
                <a:spcPts val="600"/>
              </a:spcAft>
              <a:buFont typeface="Arial" panose="020B0604020202020204" pitchFamily="34" charset="0"/>
              <a:buChar char="•"/>
            </a:pPr>
            <a:r>
              <a:rPr lang="en-US" sz="3000" dirty="0">
                <a:effectLst/>
                <a:ea typeface="Times New Roman" panose="02020603050405020304" pitchFamily="18" charset="0"/>
                <a:cs typeface="Times New Roman" panose="02020603050405020304" pitchFamily="18" charset="0"/>
              </a:rPr>
              <a:t> Consider development and implementation of course evaluation processes to improve instruction and support faculty professional development</a:t>
            </a:r>
          </a:p>
          <a:p>
            <a:pPr>
              <a:buFont typeface="Arial" panose="020B0604020202020204" pitchFamily="34" charset="0"/>
              <a:buChar char="•"/>
            </a:pPr>
            <a:endParaRPr lang="en-US" sz="2800" i="1" dirty="0"/>
          </a:p>
        </p:txBody>
      </p:sp>
    </p:spTree>
    <p:extLst>
      <p:ext uri="{BB962C8B-B14F-4D97-AF65-F5344CB8AC3E}">
        <p14:creationId xmlns:p14="http://schemas.microsoft.com/office/powerpoint/2010/main" val="5855108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1D455-DDC1-5459-8CAC-7ED83C2B8E4C}"/>
              </a:ext>
            </a:extLst>
          </p:cNvPr>
          <p:cNvSpPr>
            <a:spLocks noGrp="1"/>
          </p:cNvSpPr>
          <p:nvPr>
            <p:ph type="title"/>
          </p:nvPr>
        </p:nvSpPr>
        <p:spPr>
          <a:xfrm>
            <a:off x="1249680" y="430469"/>
            <a:ext cx="10058400" cy="1116874"/>
          </a:xfrm>
        </p:spPr>
        <p:txBody>
          <a:bodyPr>
            <a:normAutofit fontScale="90000"/>
          </a:bodyPr>
          <a:lstStyle/>
          <a:p>
            <a:r>
              <a:rPr lang="en-US" sz="4000" dirty="0"/>
              <a:t>Diversity, Equity, Inclusion, Accessibility, and Anti-Racism (DEIAA)</a:t>
            </a:r>
          </a:p>
        </p:txBody>
      </p:sp>
      <p:sp>
        <p:nvSpPr>
          <p:cNvPr id="4" name="Content Placeholder 3">
            <a:extLst>
              <a:ext uri="{FF2B5EF4-FFF2-40B4-BE49-F238E27FC236}">
                <a16:creationId xmlns:a16="http://schemas.microsoft.com/office/drawing/2014/main" id="{F09B4390-5895-B452-3583-E49C0CB4E776}"/>
              </a:ext>
            </a:extLst>
          </p:cNvPr>
          <p:cNvSpPr>
            <a:spLocks noGrp="1"/>
          </p:cNvSpPr>
          <p:nvPr>
            <p:ph idx="1"/>
          </p:nvPr>
        </p:nvSpPr>
        <p:spPr>
          <a:xfrm>
            <a:off x="943429" y="1656322"/>
            <a:ext cx="10638971" cy="4378717"/>
          </a:xfrm>
        </p:spPr>
        <p:txBody>
          <a:bodyPr>
            <a:noAutofit/>
          </a:bodyPr>
          <a:lstStyle/>
          <a:p>
            <a:pPr>
              <a:lnSpc>
                <a:spcPct val="107000"/>
              </a:lnSpc>
              <a:spcBef>
                <a:spcPts val="0"/>
              </a:spcBef>
              <a:spcAft>
                <a:spcPts val="800"/>
              </a:spcAft>
              <a:buFont typeface="Arial" panose="020B0604020202020204" pitchFamily="34" charset="0"/>
              <a:buChar char="•"/>
            </a:pPr>
            <a:r>
              <a:rPr lang="en-US" sz="2800" dirty="0"/>
              <a:t> Increase institutional commitment to DEIAA through continuation of DEIAA Committee’s work and recommendations</a:t>
            </a:r>
          </a:p>
          <a:p>
            <a:pPr marR="0" lvl="0">
              <a:lnSpc>
                <a:spcPct val="107000"/>
              </a:lnSpc>
              <a:spcBef>
                <a:spcPts val="0"/>
              </a:spcBef>
              <a:spcAft>
                <a:spcPts val="800"/>
              </a:spcAft>
              <a:buFont typeface="Arial" panose="020B0604020202020204" pitchFamily="34" charset="0"/>
              <a:buChar char="•"/>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 Initial and ongoing DEIAA training needed for employees and students</a:t>
            </a:r>
          </a:p>
          <a:p>
            <a:pPr marR="0" lvl="0">
              <a:lnSpc>
                <a:spcPct val="107000"/>
              </a:lnSpc>
              <a:spcBef>
                <a:spcPts val="0"/>
              </a:spcBef>
              <a:spcAft>
                <a:spcPts val="800"/>
              </a:spcAft>
              <a:buFont typeface="Arial" panose="020B0604020202020204" pitchFamily="34" charset="0"/>
              <a:buChar char="•"/>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 Continue advocacy for employment of a DEIAA staff member</a:t>
            </a:r>
          </a:p>
          <a:p>
            <a:pPr>
              <a:spcBef>
                <a:spcPts val="0"/>
              </a:spcBef>
              <a:spcAft>
                <a:spcPts val="0"/>
              </a:spcAft>
              <a:buClr>
                <a:srgbClr val="E48312"/>
              </a:buClr>
              <a:buFont typeface="Arial" panose="020B0604020202020204" pitchFamily="34" charset="0"/>
              <a:buChar char="•"/>
              <a:defRPr/>
            </a:pPr>
            <a:r>
              <a:rPr lang="en-US" sz="2800" dirty="0">
                <a:latin typeface="Calibri" panose="020F0502020204030204" pitchFamily="34" charset="0"/>
                <a:ea typeface="Times New Roman" panose="02020603050405020304" pitchFamily="18" charset="0"/>
                <a:cs typeface="Times New Roman" panose="02020603050405020304" pitchFamily="18" charset="0"/>
              </a:rPr>
              <a:t> Respond to</a:t>
            </a: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 concerns of marginalized students and diversity faculty to </a:t>
            </a:r>
            <a:r>
              <a:rPr kumimoji="0" lang="en-US" sz="28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Times New Roman" panose="02020603050405020304" pitchFamily="18" charset="0"/>
                <a:cs typeface="Times New Roman" panose="02020603050405020304" pitchFamily="18" charset="0"/>
              </a:rPr>
              <a:t>reflect changing student population</a:t>
            </a:r>
          </a:p>
          <a:p>
            <a:pPr marR="0" lvl="0">
              <a:lnSpc>
                <a:spcPct val="107000"/>
              </a:lnSpc>
              <a:spcBef>
                <a:spcPts val="0"/>
              </a:spcBef>
              <a:spcAft>
                <a:spcPts val="800"/>
              </a:spcAft>
              <a:buFont typeface="Arial" panose="020B0604020202020204" pitchFamily="34" charset="0"/>
              <a:buChar char="•"/>
            </a:pPr>
            <a:r>
              <a:rPr kumimoji="0" lang="en-US" sz="28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Times New Roman" panose="02020603050405020304" pitchFamily="18" charset="0"/>
                <a:cs typeface="Times New Roman" panose="02020603050405020304" pitchFamily="18" charset="0"/>
              </a:rPr>
              <a:t> Address accessibility issues through the implementation of TC’s accessibility plan for the campus</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R="0" lvl="0">
              <a:lnSpc>
                <a:spcPct val="107000"/>
              </a:lnSpc>
              <a:spcBef>
                <a:spcPts val="0"/>
              </a:spcBef>
              <a:spcAft>
                <a:spcPts val="800"/>
              </a:spcAft>
              <a:buFont typeface="Arial" panose="020B0604020202020204" pitchFamily="34" charset="0"/>
              <a:buChar char="•"/>
            </a:pP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145572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1D455-DDC1-5459-8CAC-7ED83C2B8E4C}"/>
              </a:ext>
            </a:extLst>
          </p:cNvPr>
          <p:cNvSpPr>
            <a:spLocks noGrp="1"/>
          </p:cNvSpPr>
          <p:nvPr>
            <p:ph type="title"/>
          </p:nvPr>
        </p:nvSpPr>
        <p:spPr>
          <a:xfrm>
            <a:off x="1066800" y="346649"/>
            <a:ext cx="10058400" cy="748454"/>
          </a:xfrm>
        </p:spPr>
        <p:txBody>
          <a:bodyPr>
            <a:normAutofit/>
          </a:bodyPr>
          <a:lstStyle/>
          <a:p>
            <a:r>
              <a:rPr lang="en-US" sz="4000" dirty="0"/>
              <a:t>Community Engagement and Partnerships</a:t>
            </a:r>
          </a:p>
        </p:txBody>
      </p:sp>
      <p:sp>
        <p:nvSpPr>
          <p:cNvPr id="4" name="Content Placeholder 3">
            <a:extLst>
              <a:ext uri="{FF2B5EF4-FFF2-40B4-BE49-F238E27FC236}">
                <a16:creationId xmlns:a16="http://schemas.microsoft.com/office/drawing/2014/main" id="{F09B4390-5895-B452-3583-E49C0CB4E776}"/>
              </a:ext>
            </a:extLst>
          </p:cNvPr>
          <p:cNvSpPr>
            <a:spLocks noGrp="1"/>
          </p:cNvSpPr>
          <p:nvPr>
            <p:ph idx="1"/>
          </p:nvPr>
        </p:nvSpPr>
        <p:spPr>
          <a:xfrm>
            <a:off x="1066800" y="1312333"/>
            <a:ext cx="10058400" cy="4740123"/>
          </a:xfrm>
        </p:spPr>
        <p:txBody>
          <a:bodyPr>
            <a:normAutofit/>
          </a:bodyPr>
          <a:lstStyle/>
          <a:p>
            <a:r>
              <a:rPr lang="en-US" sz="3200" i="1" dirty="0"/>
              <a:t>Community Engagement</a:t>
            </a:r>
          </a:p>
          <a:p>
            <a:pPr marR="0" lvl="0" algn="l" defTabSz="914400" rtl="0" eaLnBrk="1" fontAlgn="auto" latinLnBrk="0" hangingPunct="1">
              <a:lnSpc>
                <a:spcPct val="90000"/>
              </a:lnSpc>
              <a:spcBef>
                <a:spcPts val="1200"/>
              </a:spcBef>
              <a:spcAft>
                <a:spcPts val="200"/>
              </a:spcAft>
              <a:buClr>
                <a:srgbClr val="E48312"/>
              </a:buClr>
              <a:buSzPct val="100000"/>
              <a:buFont typeface="Arial" panose="020B0604020202020204" pitchFamily="34" charset="0"/>
              <a:buChar char="•"/>
              <a:tabLst/>
              <a:defRPr/>
            </a:pPr>
            <a:r>
              <a:rPr lang="en-US" sz="2800" dirty="0">
                <a:latin typeface="Calibri" panose="020F0502020204030204" pitchFamily="34" charset="0"/>
                <a:ea typeface="Times New Roman" panose="02020603050405020304" pitchFamily="18" charset="0"/>
                <a:cs typeface="Times New Roman" panose="02020603050405020304" pitchFamily="18" charset="0"/>
              </a:rPr>
              <a:t> Heighten responsiveness to current and f</a:t>
            </a: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uture community needs</a:t>
            </a:r>
          </a:p>
          <a:p>
            <a:pPr>
              <a:buFont typeface="Arial" panose="020B0604020202020204" pitchFamily="34" charset="0"/>
              <a:buChar char="•"/>
            </a:pPr>
            <a:r>
              <a:rPr lang="en-US" sz="2800" dirty="0">
                <a:latin typeface="Calibri" panose="020F0502020204030204" pitchFamily="34" charset="0"/>
                <a:ea typeface="Times New Roman" panose="02020603050405020304" pitchFamily="18" charset="0"/>
                <a:cs typeface="Times New Roman" panose="02020603050405020304" pitchFamily="18" charset="0"/>
              </a:rPr>
              <a:t> F</a:t>
            </a: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ocus on the service area boundaries of the college and the services it offers</a:t>
            </a:r>
          </a:p>
          <a:p>
            <a:pPr>
              <a:buFont typeface="Arial" panose="020B0604020202020204" pitchFamily="34" charset="0"/>
              <a:buChar char="•"/>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 Enrich partnerships with the Chamber of Commerce and community to form and expand partnerships with businesses and industries</a:t>
            </a:r>
          </a:p>
          <a:p>
            <a:pPr>
              <a:buFont typeface="Arial" panose="020B0604020202020204" pitchFamily="34" charset="0"/>
              <a:buChar char="•"/>
            </a:pPr>
            <a:r>
              <a:rPr lang="en-US" sz="2800" dirty="0">
                <a:latin typeface="Calibri" panose="020F0502020204030204" pitchFamily="34" charset="0"/>
                <a:ea typeface="Times New Roman" panose="02020603050405020304" pitchFamily="18" charset="0"/>
                <a:cs typeface="Times New Roman" panose="02020603050405020304" pitchFamily="18" charset="0"/>
              </a:rPr>
              <a:t> </a:t>
            </a: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Enhance community relationships and outreach opportunities to increase understanding of Taft College, its services, and being an asset to the region</a:t>
            </a:r>
          </a:p>
          <a:p>
            <a:pPr>
              <a:buFont typeface="Arial" panose="020B0604020202020204" pitchFamily="34" charset="0"/>
              <a:buChar char="•"/>
            </a:pP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800" dirty="0"/>
          </a:p>
          <a:p>
            <a:pPr>
              <a:buFont typeface="Arial" panose="020B0604020202020204" pitchFamily="34" charset="0"/>
              <a:buChar char="•"/>
            </a:pPr>
            <a:endParaRPr lang="en-US" sz="2800" dirty="0"/>
          </a:p>
        </p:txBody>
      </p:sp>
    </p:spTree>
    <p:extLst>
      <p:ext uri="{BB962C8B-B14F-4D97-AF65-F5344CB8AC3E}">
        <p14:creationId xmlns:p14="http://schemas.microsoft.com/office/powerpoint/2010/main" val="348921669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1D455-DDC1-5459-8CAC-7ED83C2B8E4C}"/>
              </a:ext>
            </a:extLst>
          </p:cNvPr>
          <p:cNvSpPr>
            <a:spLocks noGrp="1"/>
          </p:cNvSpPr>
          <p:nvPr>
            <p:ph type="title"/>
          </p:nvPr>
        </p:nvSpPr>
        <p:spPr>
          <a:xfrm>
            <a:off x="1066800" y="346649"/>
            <a:ext cx="10058400" cy="748454"/>
          </a:xfrm>
        </p:spPr>
        <p:txBody>
          <a:bodyPr>
            <a:normAutofit/>
          </a:bodyPr>
          <a:lstStyle/>
          <a:p>
            <a:r>
              <a:rPr lang="en-US" sz="4000" dirty="0"/>
              <a:t>Community Engagement and Partnerships</a:t>
            </a:r>
          </a:p>
        </p:txBody>
      </p:sp>
      <p:sp>
        <p:nvSpPr>
          <p:cNvPr id="4" name="Content Placeholder 3">
            <a:extLst>
              <a:ext uri="{FF2B5EF4-FFF2-40B4-BE49-F238E27FC236}">
                <a16:creationId xmlns:a16="http://schemas.microsoft.com/office/drawing/2014/main" id="{F09B4390-5895-B452-3583-E49C0CB4E776}"/>
              </a:ext>
            </a:extLst>
          </p:cNvPr>
          <p:cNvSpPr>
            <a:spLocks noGrp="1"/>
          </p:cNvSpPr>
          <p:nvPr>
            <p:ph idx="1"/>
          </p:nvPr>
        </p:nvSpPr>
        <p:spPr>
          <a:xfrm>
            <a:off x="1066800" y="1312334"/>
            <a:ext cx="10058400" cy="4023360"/>
          </a:xfrm>
        </p:spPr>
        <p:txBody>
          <a:bodyPr>
            <a:normAutofit/>
          </a:bodyPr>
          <a:lstStyle/>
          <a:p>
            <a:r>
              <a:rPr lang="en-US" sz="3200" i="1" dirty="0"/>
              <a:t>Community Engagement</a:t>
            </a:r>
          </a:p>
          <a:p>
            <a:pPr marR="0" lvl="0">
              <a:lnSpc>
                <a:spcPct val="107000"/>
              </a:lnSpc>
              <a:spcBef>
                <a:spcPts val="0"/>
              </a:spcBef>
              <a:spcAft>
                <a:spcPts val="800"/>
              </a:spcAft>
              <a:buFont typeface="Arial" panose="020B0604020202020204" pitchFamily="34" charset="0"/>
              <a:buChar char="•"/>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a:latin typeface="Calibri" panose="020F0502020204030204" pitchFamily="34" charset="0"/>
                <a:ea typeface="Times New Roman" panose="02020603050405020304" pitchFamily="18" charset="0"/>
                <a:cs typeface="Times New Roman" panose="02020603050405020304" pitchFamily="18" charset="0"/>
              </a:rPr>
              <a:t>D</a:t>
            </a: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evelop/expand partnerships with tribal nation (e.g., Tejon)</a:t>
            </a:r>
          </a:p>
          <a:p>
            <a:pPr marR="0" lvl="0">
              <a:spcBef>
                <a:spcPts val="0"/>
              </a:spcBef>
              <a:spcAft>
                <a:spcPts val="600"/>
              </a:spcAft>
              <a:buFont typeface="Arial" panose="020B0604020202020204" pitchFamily="34" charset="0"/>
              <a:buChar char="•"/>
            </a:pPr>
            <a:r>
              <a:rPr lang="en-US" sz="2800" dirty="0">
                <a:latin typeface="Calibri" panose="020F0502020204030204" pitchFamily="34" charset="0"/>
                <a:ea typeface="Times New Roman" panose="02020603050405020304" pitchFamily="18" charset="0"/>
                <a:cs typeface="Times New Roman" panose="02020603050405020304" pitchFamily="18" charset="0"/>
              </a:rPr>
              <a:t> C</a:t>
            </a: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ontinue collaboration with the local and regional economic development groups</a:t>
            </a:r>
          </a:p>
          <a:p>
            <a:pPr marR="0" lvl="0">
              <a:spcBef>
                <a:spcPts val="0"/>
              </a:spcBef>
              <a:spcAft>
                <a:spcPts val="600"/>
              </a:spcAft>
              <a:buFont typeface="Arial" panose="020B0604020202020204" pitchFamily="34" charset="0"/>
              <a:buChar char="•"/>
            </a:pPr>
            <a:r>
              <a:rPr lang="en-US" sz="2800" dirty="0">
                <a:latin typeface="Calibri" panose="020F0502020204030204" pitchFamily="34" charset="0"/>
                <a:ea typeface="Times New Roman" panose="02020603050405020304" pitchFamily="18" charset="0"/>
                <a:cs typeface="Times New Roman" panose="02020603050405020304" pitchFamily="18" charset="0"/>
              </a:rPr>
              <a:t>  </a:t>
            </a: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Expand affiliations with trade unions and local industries to create certificate and apprenticeship opportunities</a:t>
            </a:r>
          </a:p>
          <a:p>
            <a:pPr marR="0" lvl="0">
              <a:spcBef>
                <a:spcPts val="0"/>
              </a:spcBef>
              <a:spcAft>
                <a:spcPts val="600"/>
              </a:spcAft>
              <a:buFont typeface="Arial" panose="020B0604020202020204" pitchFamily="34" charset="0"/>
              <a:buChar char="•"/>
            </a:pP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R="0" lvl="0">
              <a:spcBef>
                <a:spcPts val="0"/>
              </a:spcBef>
              <a:spcAft>
                <a:spcPts val="600"/>
              </a:spcAft>
              <a:buFont typeface="Arial" panose="020B0604020202020204" pitchFamily="34" charset="0"/>
              <a:buChar char="•"/>
            </a:pP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R="0" lvl="0">
              <a:lnSpc>
                <a:spcPct val="107000"/>
              </a:lnSpc>
              <a:spcBef>
                <a:spcPts val="0"/>
              </a:spcBef>
              <a:spcAft>
                <a:spcPts val="800"/>
              </a:spcAft>
              <a:buFont typeface="Arial" panose="020B0604020202020204" pitchFamily="34" charset="0"/>
              <a:buChar char="•"/>
            </a:pP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800" dirty="0"/>
          </a:p>
          <a:p>
            <a:pPr>
              <a:buFont typeface="Arial" panose="020B0604020202020204" pitchFamily="34" charset="0"/>
              <a:buChar char="•"/>
            </a:pPr>
            <a:endParaRPr lang="en-US" sz="2800" dirty="0"/>
          </a:p>
        </p:txBody>
      </p:sp>
    </p:spTree>
    <p:extLst>
      <p:ext uri="{BB962C8B-B14F-4D97-AF65-F5344CB8AC3E}">
        <p14:creationId xmlns:p14="http://schemas.microsoft.com/office/powerpoint/2010/main" val="231403886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1D455-DDC1-5459-8CAC-7ED83C2B8E4C}"/>
              </a:ext>
            </a:extLst>
          </p:cNvPr>
          <p:cNvSpPr>
            <a:spLocks noGrp="1"/>
          </p:cNvSpPr>
          <p:nvPr>
            <p:ph type="title"/>
          </p:nvPr>
        </p:nvSpPr>
        <p:spPr>
          <a:xfrm>
            <a:off x="1184366" y="324877"/>
            <a:ext cx="10058400" cy="748454"/>
          </a:xfrm>
        </p:spPr>
        <p:txBody>
          <a:bodyPr>
            <a:normAutofit/>
          </a:bodyPr>
          <a:lstStyle/>
          <a:p>
            <a:r>
              <a:rPr lang="en-US" sz="4000" dirty="0"/>
              <a:t>Community Engagement and Partnerships</a:t>
            </a:r>
          </a:p>
        </p:txBody>
      </p:sp>
      <p:sp>
        <p:nvSpPr>
          <p:cNvPr id="4" name="Content Placeholder 3">
            <a:extLst>
              <a:ext uri="{FF2B5EF4-FFF2-40B4-BE49-F238E27FC236}">
                <a16:creationId xmlns:a16="http://schemas.microsoft.com/office/drawing/2014/main" id="{F09B4390-5895-B452-3583-E49C0CB4E776}"/>
              </a:ext>
            </a:extLst>
          </p:cNvPr>
          <p:cNvSpPr>
            <a:spLocks noGrp="1"/>
          </p:cNvSpPr>
          <p:nvPr>
            <p:ph idx="1"/>
          </p:nvPr>
        </p:nvSpPr>
        <p:spPr>
          <a:xfrm>
            <a:off x="1260566" y="1417319"/>
            <a:ext cx="10058400" cy="4733109"/>
          </a:xfrm>
        </p:spPr>
        <p:txBody>
          <a:bodyPr>
            <a:normAutofit fontScale="85000" lnSpcReduction="20000"/>
          </a:bodyPr>
          <a:lstStyle/>
          <a:p>
            <a:r>
              <a:rPr lang="en-US" sz="3800" i="1" dirty="0"/>
              <a:t>Educational Partnerships</a:t>
            </a:r>
          </a:p>
          <a:p>
            <a:pPr marR="0" lvl="0">
              <a:lnSpc>
                <a:spcPct val="107000"/>
              </a:lnSpc>
              <a:spcBef>
                <a:spcPts val="0"/>
              </a:spcBef>
              <a:spcAft>
                <a:spcPts val="800"/>
              </a:spcAft>
              <a:buFont typeface="Arial" panose="020B0604020202020204" pitchFamily="34" charset="0"/>
              <a:buChar char="•"/>
            </a:pPr>
            <a:r>
              <a:rPr lang="en-US" sz="3300" dirty="0">
                <a:effectLst/>
                <a:latin typeface="Calibri" panose="020F0502020204030204" pitchFamily="34" charset="0"/>
                <a:ea typeface="Times New Roman" panose="02020603050405020304" pitchFamily="18" charset="0"/>
                <a:cs typeface="Times New Roman" panose="02020603050405020304" pitchFamily="18" charset="0"/>
              </a:rPr>
              <a:t> Improve connection with universities to maintain current transfer degree plans for students</a:t>
            </a:r>
          </a:p>
          <a:p>
            <a:pPr marR="0" lvl="0">
              <a:lnSpc>
                <a:spcPct val="107000"/>
              </a:lnSpc>
              <a:spcBef>
                <a:spcPts val="0"/>
              </a:spcBef>
              <a:spcAft>
                <a:spcPts val="800"/>
              </a:spcAft>
              <a:buFont typeface="Arial" panose="020B0604020202020204" pitchFamily="34" charset="0"/>
              <a:buChar char="•"/>
            </a:pPr>
            <a:r>
              <a:rPr lang="en-US" sz="3300" dirty="0">
                <a:effectLst/>
                <a:latin typeface="Calibri" panose="020F0502020204030204" pitchFamily="34" charset="0"/>
                <a:ea typeface="Times New Roman" panose="02020603050405020304" pitchFamily="18" charset="0"/>
                <a:cs typeface="Times New Roman" panose="02020603050405020304" pitchFamily="18" charset="0"/>
              </a:rPr>
              <a:t> Strengthen the pipeline and create seamless pathways between Taft College and High Schools as part of Guided Pathways</a:t>
            </a:r>
          </a:p>
          <a:p>
            <a:pPr marR="0" lvl="0">
              <a:lnSpc>
                <a:spcPct val="107000"/>
              </a:lnSpc>
              <a:spcBef>
                <a:spcPts val="0"/>
              </a:spcBef>
              <a:spcAft>
                <a:spcPts val="800"/>
              </a:spcAft>
              <a:buFont typeface="Arial" panose="020B0604020202020204" pitchFamily="34" charset="0"/>
              <a:buChar char="•"/>
            </a:pPr>
            <a:r>
              <a:rPr lang="en-US" sz="3300" dirty="0">
                <a:effectLst/>
                <a:latin typeface="Calibri" panose="020F0502020204030204" pitchFamily="34" charset="0"/>
                <a:ea typeface="Times New Roman" panose="02020603050405020304" pitchFamily="18" charset="0"/>
                <a:cs typeface="Times New Roman" panose="02020603050405020304" pitchFamily="18" charset="0"/>
              </a:rPr>
              <a:t> Continue to expand dual enrollment partnerships and offerings, including Career and Technical Education (CTE) programs</a:t>
            </a:r>
          </a:p>
          <a:p>
            <a:pPr marR="0" lvl="0">
              <a:lnSpc>
                <a:spcPct val="107000"/>
              </a:lnSpc>
              <a:spcBef>
                <a:spcPts val="0"/>
              </a:spcBef>
              <a:spcAft>
                <a:spcPts val="800"/>
              </a:spcAft>
              <a:buFont typeface="Arial" panose="020B0604020202020204" pitchFamily="34" charset="0"/>
              <a:buChar char="•"/>
            </a:pPr>
            <a:r>
              <a:rPr lang="en-US" sz="3300" dirty="0">
                <a:effectLst/>
                <a:latin typeface="Calibri" panose="020F0502020204030204" pitchFamily="34" charset="0"/>
                <a:ea typeface="Times New Roman" panose="02020603050405020304" pitchFamily="18" charset="0"/>
                <a:cs typeface="Times New Roman" panose="02020603050405020304" pitchFamily="18" charset="0"/>
              </a:rPr>
              <a:t> Enhance partnerships with universities to create teacher pathways for the first two years</a:t>
            </a:r>
          </a:p>
          <a:p>
            <a:pPr marR="0" lvl="0">
              <a:lnSpc>
                <a:spcPct val="107000"/>
              </a:lnSpc>
              <a:spcBef>
                <a:spcPts val="0"/>
              </a:spcBef>
              <a:spcAft>
                <a:spcPts val="800"/>
              </a:spcAft>
              <a:buFont typeface="Arial" panose="020B0604020202020204" pitchFamily="34" charset="0"/>
              <a:buChar char="•"/>
            </a:pPr>
            <a:r>
              <a:rPr lang="en-US" sz="3300" dirty="0">
                <a:effectLst/>
                <a:latin typeface="Calibri" panose="020F0502020204030204" pitchFamily="34" charset="0"/>
                <a:ea typeface="Times New Roman" panose="02020603050405020304" pitchFamily="18" charset="0"/>
                <a:cs typeface="Times New Roman" panose="02020603050405020304" pitchFamily="18" charset="0"/>
              </a:rPr>
              <a:t> Increase Early Childhood Education program internships</a:t>
            </a:r>
          </a:p>
          <a:p>
            <a:pPr marL="342900" marR="0" lvl="0" indent="-342900">
              <a:lnSpc>
                <a:spcPct val="107000"/>
              </a:lnSpc>
              <a:spcBef>
                <a:spcPts val="0"/>
              </a:spcBef>
              <a:spcAft>
                <a:spcPts val="800"/>
              </a:spcAft>
              <a:buFont typeface="Symbol" panose="05050102010706020507" pitchFamily="18" charset="2"/>
              <a:buChar char=""/>
            </a:pP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800" dirty="0"/>
          </a:p>
          <a:p>
            <a:pPr>
              <a:buFont typeface="Arial" panose="020B0604020202020204" pitchFamily="34" charset="0"/>
              <a:buChar char="•"/>
            </a:pPr>
            <a:endParaRPr lang="en-US" sz="2800" dirty="0"/>
          </a:p>
        </p:txBody>
      </p:sp>
    </p:spTree>
    <p:extLst>
      <p:ext uri="{BB962C8B-B14F-4D97-AF65-F5344CB8AC3E}">
        <p14:creationId xmlns:p14="http://schemas.microsoft.com/office/powerpoint/2010/main" val="306949386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1D455-DDC1-5459-8CAC-7ED83C2B8E4C}"/>
              </a:ext>
            </a:extLst>
          </p:cNvPr>
          <p:cNvSpPr>
            <a:spLocks noGrp="1"/>
          </p:cNvSpPr>
          <p:nvPr>
            <p:ph type="title"/>
          </p:nvPr>
        </p:nvSpPr>
        <p:spPr>
          <a:xfrm>
            <a:off x="1173480" y="228601"/>
            <a:ext cx="10058400" cy="888274"/>
          </a:xfrm>
        </p:spPr>
        <p:txBody>
          <a:bodyPr>
            <a:normAutofit/>
          </a:bodyPr>
          <a:lstStyle/>
          <a:p>
            <a:r>
              <a:rPr lang="en-US" sz="4000" dirty="0"/>
              <a:t>Organizational Culture and Communication</a:t>
            </a:r>
          </a:p>
        </p:txBody>
      </p:sp>
      <p:sp>
        <p:nvSpPr>
          <p:cNvPr id="4" name="Content Placeholder 3">
            <a:extLst>
              <a:ext uri="{FF2B5EF4-FFF2-40B4-BE49-F238E27FC236}">
                <a16:creationId xmlns:a16="http://schemas.microsoft.com/office/drawing/2014/main" id="{F09B4390-5895-B452-3583-E49C0CB4E776}"/>
              </a:ext>
            </a:extLst>
          </p:cNvPr>
          <p:cNvSpPr>
            <a:spLocks noGrp="1"/>
          </p:cNvSpPr>
          <p:nvPr>
            <p:ph idx="1"/>
          </p:nvPr>
        </p:nvSpPr>
        <p:spPr>
          <a:xfrm>
            <a:off x="1173480" y="1421191"/>
            <a:ext cx="10058400" cy="4957838"/>
          </a:xfrm>
        </p:spPr>
        <p:txBody>
          <a:bodyPr>
            <a:normAutofit fontScale="92500" lnSpcReduction="20000"/>
          </a:bodyPr>
          <a:lstStyle/>
          <a:p>
            <a:r>
              <a:rPr lang="en-US" sz="3200" i="1" dirty="0"/>
              <a:t>Culture</a:t>
            </a:r>
          </a:p>
          <a:p>
            <a:pPr marL="342900" indent="-342900">
              <a:lnSpc>
                <a:spcPct val="107000"/>
              </a:lnSpc>
              <a:spcBef>
                <a:spcPts val="0"/>
              </a:spcBef>
              <a:spcAft>
                <a:spcPts val="800"/>
              </a:spcAft>
              <a:buFont typeface="Symbol" panose="05050102010706020507" pitchFamily="18" charset="2"/>
              <a:buChar char=""/>
            </a:pPr>
            <a:r>
              <a:rPr lang="en-US" sz="3000" dirty="0">
                <a:effectLst/>
                <a:latin typeface="Calibri" panose="020F0502020204030204" pitchFamily="34" charset="0"/>
                <a:ea typeface="Times New Roman" panose="02020603050405020304" pitchFamily="18" charset="0"/>
                <a:cs typeface="Times New Roman" panose="02020603050405020304" pitchFamily="18" charset="0"/>
              </a:rPr>
              <a:t>Continue to enhance and maintain </a:t>
            </a:r>
            <a:r>
              <a:rPr lang="en-US" sz="3000" dirty="0">
                <a:latin typeface="Calibri" panose="020F0502020204030204" pitchFamily="34" charset="0"/>
                <a:ea typeface="Times New Roman" panose="02020603050405020304" pitchFamily="18" charset="0"/>
                <a:cs typeface="Times New Roman" panose="02020603050405020304" pitchFamily="18" charset="0"/>
              </a:rPr>
              <a:t>Taft’s </a:t>
            </a:r>
            <a:r>
              <a:rPr lang="en-US" sz="3000" dirty="0">
                <a:effectLst/>
                <a:latin typeface="Calibri" panose="020F0502020204030204" pitchFamily="34" charset="0"/>
                <a:ea typeface="Times New Roman" panose="02020603050405020304" pitchFamily="18" charset="0"/>
                <a:cs typeface="Times New Roman" panose="02020603050405020304" pitchFamily="18" charset="0"/>
              </a:rPr>
              <a:t>culture by emphasizing what makes it special</a:t>
            </a:r>
          </a:p>
          <a:p>
            <a:pPr marL="342900" marR="0" lvl="0" indent="-342900">
              <a:lnSpc>
                <a:spcPct val="107000"/>
              </a:lnSpc>
              <a:spcBef>
                <a:spcPts val="0"/>
              </a:spcBef>
              <a:spcAft>
                <a:spcPts val="800"/>
              </a:spcAft>
              <a:buFont typeface="Symbol" panose="05050102010706020507" pitchFamily="18" charset="2"/>
              <a:buChar char=""/>
            </a:pPr>
            <a:r>
              <a:rPr lang="en-US" sz="3000" dirty="0">
                <a:effectLst/>
                <a:latin typeface="Calibri" panose="020F0502020204030204" pitchFamily="34" charset="0"/>
                <a:ea typeface="Times New Roman" panose="02020603050405020304" pitchFamily="18" charset="0"/>
                <a:cs typeface="Times New Roman" panose="02020603050405020304" pitchFamily="18" charset="0"/>
              </a:rPr>
              <a:t>Create a long-range staffing plan to forecast future needs</a:t>
            </a:r>
          </a:p>
          <a:p>
            <a:pPr marL="342900" marR="0" lvl="0" indent="-342900">
              <a:lnSpc>
                <a:spcPct val="107000"/>
              </a:lnSpc>
              <a:spcBef>
                <a:spcPts val="0"/>
              </a:spcBef>
              <a:spcAft>
                <a:spcPts val="800"/>
              </a:spcAft>
              <a:buFont typeface="Symbol" panose="05050102010706020507" pitchFamily="18" charset="2"/>
              <a:buChar char=""/>
            </a:pPr>
            <a:r>
              <a:rPr lang="en-US" sz="3000" dirty="0">
                <a:latin typeface="Calibri" panose="020F0502020204030204" pitchFamily="34" charset="0"/>
                <a:ea typeface="Times New Roman" panose="02020603050405020304" pitchFamily="18" charset="0"/>
                <a:cs typeface="Times New Roman" panose="02020603050405020304" pitchFamily="18" charset="0"/>
              </a:rPr>
              <a:t>Further invest in employee success and advancement through the creation and implementation of initial onboarding</a:t>
            </a:r>
          </a:p>
          <a:p>
            <a:pPr marL="342900" marR="0" lvl="0" indent="-342900">
              <a:lnSpc>
                <a:spcPct val="107000"/>
              </a:lnSpc>
              <a:spcBef>
                <a:spcPts val="0"/>
              </a:spcBef>
              <a:spcAft>
                <a:spcPts val="800"/>
              </a:spcAft>
              <a:buFont typeface="Symbol" panose="05050102010706020507" pitchFamily="18" charset="2"/>
              <a:buChar char=""/>
            </a:pPr>
            <a:r>
              <a:rPr lang="en-US" sz="3000" dirty="0">
                <a:effectLst/>
                <a:latin typeface="Calibri" panose="020F0502020204030204" pitchFamily="34" charset="0"/>
                <a:ea typeface="Times New Roman" panose="02020603050405020304" pitchFamily="18" charset="0"/>
                <a:cs typeface="Times New Roman" panose="02020603050405020304" pitchFamily="18" charset="0"/>
              </a:rPr>
              <a:t>Enhance professional development structure and expectations for employees</a:t>
            </a:r>
          </a:p>
          <a:p>
            <a:pPr marL="342900" marR="0" lvl="0" indent="-342900">
              <a:lnSpc>
                <a:spcPct val="107000"/>
              </a:lnSpc>
              <a:spcBef>
                <a:spcPts val="0"/>
              </a:spcBef>
              <a:spcAft>
                <a:spcPts val="800"/>
              </a:spcAft>
              <a:buFont typeface="Symbol" panose="05050102010706020507" pitchFamily="18" charset="2"/>
              <a:buChar char=""/>
            </a:pPr>
            <a:r>
              <a:rPr lang="en-US" sz="3000" dirty="0">
                <a:effectLst/>
                <a:latin typeface="Calibri" panose="020F0502020204030204" pitchFamily="34" charset="0"/>
                <a:ea typeface="Times New Roman" panose="02020603050405020304" pitchFamily="18" charset="0"/>
                <a:cs typeface="Times New Roman" panose="02020603050405020304" pitchFamily="18" charset="0"/>
              </a:rPr>
              <a:t>Increase collaboration across institutional departments to avoid working in silos</a:t>
            </a:r>
          </a:p>
          <a:p>
            <a:pPr marL="342900" marR="0" lvl="0" indent="-342900">
              <a:lnSpc>
                <a:spcPct val="107000"/>
              </a:lnSpc>
              <a:spcBef>
                <a:spcPts val="0"/>
              </a:spcBef>
              <a:spcAft>
                <a:spcPts val="800"/>
              </a:spcAft>
              <a:buFont typeface="Symbol" panose="05050102010706020507" pitchFamily="18" charset="2"/>
              <a:buChar char=""/>
            </a:pPr>
            <a:r>
              <a:rPr lang="en-US" sz="3000" dirty="0">
                <a:latin typeface="Calibri" panose="020F0502020204030204" pitchFamily="34" charset="0"/>
                <a:ea typeface="Times New Roman" panose="02020603050405020304" pitchFamily="18" charset="0"/>
                <a:cs typeface="Times New Roman" panose="02020603050405020304" pitchFamily="18" charset="0"/>
              </a:rPr>
              <a:t>Strive for consistency in institutional leadership</a:t>
            </a:r>
          </a:p>
          <a:p>
            <a:pPr marL="342900" marR="0" lvl="0" indent="-342900">
              <a:lnSpc>
                <a:spcPct val="107000"/>
              </a:lnSpc>
              <a:spcBef>
                <a:spcPts val="0"/>
              </a:spcBef>
              <a:spcAft>
                <a:spcPts val="800"/>
              </a:spcAft>
              <a:buFont typeface="Symbol" panose="05050102010706020507" pitchFamily="18" charset="2"/>
              <a:buChar char=""/>
            </a:pP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800" dirty="0"/>
          </a:p>
          <a:p>
            <a:pPr>
              <a:buFont typeface="Arial" panose="020B0604020202020204" pitchFamily="34" charset="0"/>
              <a:buChar char="•"/>
            </a:pPr>
            <a:endParaRPr lang="en-US" sz="2800" dirty="0"/>
          </a:p>
        </p:txBody>
      </p:sp>
    </p:spTree>
    <p:extLst>
      <p:ext uri="{BB962C8B-B14F-4D97-AF65-F5344CB8AC3E}">
        <p14:creationId xmlns:p14="http://schemas.microsoft.com/office/powerpoint/2010/main" val="4273942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87156-0739-FA4C-C9B8-2EC70BFE7525}"/>
              </a:ext>
            </a:extLst>
          </p:cNvPr>
          <p:cNvSpPr>
            <a:spLocks noGrp="1"/>
          </p:cNvSpPr>
          <p:nvPr>
            <p:ph type="title"/>
          </p:nvPr>
        </p:nvSpPr>
        <p:spPr/>
        <p:txBody>
          <a:bodyPr/>
          <a:lstStyle/>
          <a:p>
            <a:r>
              <a:rPr lang="en-US" dirty="0"/>
              <a:t>Enrollments by Modality</a:t>
            </a:r>
          </a:p>
        </p:txBody>
      </p:sp>
      <p:pic>
        <p:nvPicPr>
          <p:cNvPr id="5" name="Content Placeholder 4">
            <a:extLst>
              <a:ext uri="{FF2B5EF4-FFF2-40B4-BE49-F238E27FC236}">
                <a16:creationId xmlns:a16="http://schemas.microsoft.com/office/drawing/2014/main" id="{9F9A9B38-7FC2-DB5D-9008-C65A3757267F}"/>
              </a:ext>
            </a:extLst>
          </p:cNvPr>
          <p:cNvPicPr>
            <a:picLocks noGrp="1" noChangeAspect="1"/>
          </p:cNvPicPr>
          <p:nvPr>
            <p:ph idx="1"/>
          </p:nvPr>
        </p:nvPicPr>
        <p:blipFill>
          <a:blip r:embed="rId2"/>
          <a:stretch>
            <a:fillRect/>
          </a:stretch>
        </p:blipFill>
        <p:spPr>
          <a:xfrm>
            <a:off x="471699" y="1827975"/>
            <a:ext cx="7066111" cy="4022725"/>
          </a:xfrm>
        </p:spPr>
      </p:pic>
      <p:sp>
        <p:nvSpPr>
          <p:cNvPr id="6" name="TextBox 5">
            <a:extLst>
              <a:ext uri="{FF2B5EF4-FFF2-40B4-BE49-F238E27FC236}">
                <a16:creationId xmlns:a16="http://schemas.microsoft.com/office/drawing/2014/main" id="{7C151F4B-035C-DAAE-10DA-90690AB66DB2}"/>
              </a:ext>
            </a:extLst>
          </p:cNvPr>
          <p:cNvSpPr txBox="1"/>
          <p:nvPr/>
        </p:nvSpPr>
        <p:spPr>
          <a:xfrm>
            <a:off x="7671816" y="1827975"/>
            <a:ext cx="4200870" cy="4278094"/>
          </a:xfrm>
          <a:prstGeom prst="rect">
            <a:avLst/>
          </a:prstGeom>
          <a:noFill/>
        </p:spPr>
        <p:txBody>
          <a:bodyPr wrap="square" rtlCol="0">
            <a:spAutoFit/>
          </a:bodyPr>
          <a:lstStyle/>
          <a:p>
            <a:pPr marL="285750" indent="-285750">
              <a:buFont typeface="Arial" panose="020B0604020202020204" pitchFamily="34" charset="0"/>
              <a:buChar char="•"/>
            </a:pPr>
            <a:r>
              <a:rPr lang="en-US" sz="1600" dirty="0"/>
              <a:t>Even prior to the Covid-19 Pandemic, Taft College had higher online enrollments than face-to-face</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During the peak of the pandemic, enrollments in hybrid courses increased, and face-to-face decreased, with more enrollments online</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Post-pandemic, hybrid enrollments subsided to pre-pandemic levels, and face-to-face enrollments rebounded (but not yet to pre-pandemic levels)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i="1" dirty="0"/>
              <a:t>(Note: Offline courses are correspondence, and Zoom are specific time online courses, and not all </a:t>
            </a:r>
            <a:r>
              <a:rPr lang="en-US" sz="1600" i="1" dirty="0" err="1"/>
              <a:t>Westec</a:t>
            </a:r>
            <a:r>
              <a:rPr lang="en-US" sz="1600" i="1" dirty="0"/>
              <a:t> enrollments are included)</a:t>
            </a:r>
          </a:p>
        </p:txBody>
      </p:sp>
      <p:sp>
        <p:nvSpPr>
          <p:cNvPr id="7" name="TextBox 6">
            <a:extLst>
              <a:ext uri="{FF2B5EF4-FFF2-40B4-BE49-F238E27FC236}">
                <a16:creationId xmlns:a16="http://schemas.microsoft.com/office/drawing/2014/main" id="{28CBD650-2B4B-3D35-0FE6-1A3B1FCFA26D}"/>
              </a:ext>
            </a:extLst>
          </p:cNvPr>
          <p:cNvSpPr txBox="1"/>
          <p:nvPr/>
        </p:nvSpPr>
        <p:spPr>
          <a:xfrm>
            <a:off x="650503" y="5953125"/>
            <a:ext cx="6474197" cy="307777"/>
          </a:xfrm>
          <a:prstGeom prst="rect">
            <a:avLst/>
          </a:prstGeom>
          <a:noFill/>
        </p:spPr>
        <p:txBody>
          <a:bodyPr wrap="square" rtlCol="0">
            <a:spAutoFit/>
          </a:bodyPr>
          <a:lstStyle/>
          <a:p>
            <a:r>
              <a:rPr lang="en-US" sz="1400" i="1" dirty="0"/>
              <a:t>Source: Taft College Office of Institutional Research and Planning</a:t>
            </a:r>
          </a:p>
        </p:txBody>
      </p:sp>
    </p:spTree>
    <p:extLst>
      <p:ext uri="{BB962C8B-B14F-4D97-AF65-F5344CB8AC3E}">
        <p14:creationId xmlns:p14="http://schemas.microsoft.com/office/powerpoint/2010/main" val="214135234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1D455-DDC1-5459-8CAC-7ED83C2B8E4C}"/>
              </a:ext>
            </a:extLst>
          </p:cNvPr>
          <p:cNvSpPr>
            <a:spLocks noGrp="1"/>
          </p:cNvSpPr>
          <p:nvPr>
            <p:ph type="title"/>
          </p:nvPr>
        </p:nvSpPr>
        <p:spPr>
          <a:xfrm>
            <a:off x="1066800" y="293187"/>
            <a:ext cx="10058400" cy="748454"/>
          </a:xfrm>
        </p:spPr>
        <p:txBody>
          <a:bodyPr>
            <a:normAutofit/>
          </a:bodyPr>
          <a:lstStyle/>
          <a:p>
            <a:r>
              <a:rPr lang="en-US" sz="4000" dirty="0"/>
              <a:t>Organizational Culture and Communication</a:t>
            </a:r>
          </a:p>
        </p:txBody>
      </p:sp>
      <p:sp>
        <p:nvSpPr>
          <p:cNvPr id="4" name="Content Placeholder 3">
            <a:extLst>
              <a:ext uri="{FF2B5EF4-FFF2-40B4-BE49-F238E27FC236}">
                <a16:creationId xmlns:a16="http://schemas.microsoft.com/office/drawing/2014/main" id="{F09B4390-5895-B452-3583-E49C0CB4E776}"/>
              </a:ext>
            </a:extLst>
          </p:cNvPr>
          <p:cNvSpPr>
            <a:spLocks noGrp="1"/>
          </p:cNvSpPr>
          <p:nvPr>
            <p:ph idx="1"/>
          </p:nvPr>
        </p:nvSpPr>
        <p:spPr>
          <a:xfrm>
            <a:off x="1066800" y="1334105"/>
            <a:ext cx="10058400" cy="4023360"/>
          </a:xfrm>
        </p:spPr>
        <p:txBody>
          <a:bodyPr>
            <a:normAutofit/>
          </a:bodyPr>
          <a:lstStyle/>
          <a:p>
            <a:r>
              <a:rPr lang="en-US" sz="3200" i="1" dirty="0"/>
              <a:t>Communication and Marketing</a:t>
            </a:r>
          </a:p>
          <a:p>
            <a:pPr marR="0" lvl="0">
              <a:lnSpc>
                <a:spcPct val="107000"/>
              </a:lnSpc>
              <a:spcBef>
                <a:spcPts val="0"/>
              </a:spcBef>
              <a:spcAft>
                <a:spcPts val="800"/>
              </a:spcAft>
              <a:buFont typeface="Arial" panose="020B0604020202020204" pitchFamily="34" charset="0"/>
              <a:buChar char="•"/>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a:latin typeface="Calibri" panose="020F0502020204030204" pitchFamily="34" charset="0"/>
                <a:ea typeface="Times New Roman" panose="02020603050405020304" pitchFamily="18" charset="0"/>
                <a:cs typeface="Times New Roman" panose="02020603050405020304" pitchFamily="18" charset="0"/>
              </a:rPr>
              <a:t>Develop well-defined </a:t>
            </a: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marketing plan to engage with students and community members</a:t>
            </a:r>
          </a:p>
          <a:p>
            <a:pPr marR="0" lvl="0">
              <a:lnSpc>
                <a:spcPct val="107000"/>
              </a:lnSpc>
              <a:spcBef>
                <a:spcPts val="0"/>
              </a:spcBef>
              <a:spcAft>
                <a:spcPts val="800"/>
              </a:spcAft>
              <a:buFont typeface="Arial" panose="020B0604020202020204" pitchFamily="34" charset="0"/>
              <a:buChar char="•"/>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 Create a crisis communication plan</a:t>
            </a:r>
          </a:p>
          <a:p>
            <a:pPr marR="0" lvl="0">
              <a:lnSpc>
                <a:spcPct val="107000"/>
              </a:lnSpc>
              <a:spcBef>
                <a:spcPts val="0"/>
              </a:spcBef>
              <a:spcAft>
                <a:spcPts val="800"/>
              </a:spcAft>
              <a:buFont typeface="Arial" panose="020B0604020202020204" pitchFamily="34" charset="0"/>
              <a:buChar char="•"/>
            </a:pPr>
            <a:r>
              <a:rPr lang="en-US" sz="2800" dirty="0">
                <a:latin typeface="Calibri" panose="020F0502020204030204" pitchFamily="34" charset="0"/>
                <a:ea typeface="Times New Roman" panose="02020603050405020304" pitchFamily="18" charset="0"/>
                <a:cs typeface="Times New Roman" panose="02020603050405020304" pitchFamily="18" charset="0"/>
              </a:rPr>
              <a:t> </a:t>
            </a: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Increase targeted marketing for instructional programs</a:t>
            </a:r>
          </a:p>
          <a:p>
            <a:pPr marR="0" lvl="0">
              <a:lnSpc>
                <a:spcPct val="107000"/>
              </a:lnSpc>
              <a:spcBef>
                <a:spcPts val="0"/>
              </a:spcBef>
              <a:spcAft>
                <a:spcPts val="800"/>
              </a:spcAft>
              <a:buFont typeface="Arial" panose="020B0604020202020204" pitchFamily="34" charset="0"/>
              <a:buChar char="•"/>
            </a:pPr>
            <a:r>
              <a:rPr lang="en-US" sz="2800" dirty="0">
                <a:latin typeface="Calibri" panose="020F0502020204030204" pitchFamily="34" charset="0"/>
                <a:ea typeface="Times New Roman" panose="02020603050405020304" pitchFamily="18" charset="0"/>
                <a:cs typeface="Times New Roman" panose="02020603050405020304" pitchFamily="18" charset="0"/>
              </a:rPr>
              <a:t> </a:t>
            </a: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Utilize technology solutions (e.g., Salesforce) to improve efficiency after addressing limited departmental staffing</a:t>
            </a:r>
          </a:p>
          <a:p>
            <a:pPr>
              <a:buFont typeface="Arial" panose="020B0604020202020204" pitchFamily="34" charset="0"/>
              <a:buChar char="•"/>
            </a:pPr>
            <a:endParaRPr lang="en-US" sz="2800" dirty="0"/>
          </a:p>
          <a:p>
            <a:pPr>
              <a:buFont typeface="Arial" panose="020B0604020202020204" pitchFamily="34" charset="0"/>
              <a:buChar char="•"/>
            </a:pPr>
            <a:endParaRPr lang="en-US" sz="2800" dirty="0"/>
          </a:p>
        </p:txBody>
      </p:sp>
    </p:spTree>
    <p:extLst>
      <p:ext uri="{BB962C8B-B14F-4D97-AF65-F5344CB8AC3E}">
        <p14:creationId xmlns:p14="http://schemas.microsoft.com/office/powerpoint/2010/main" val="2379713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1D455-DDC1-5459-8CAC-7ED83C2B8E4C}"/>
              </a:ext>
            </a:extLst>
          </p:cNvPr>
          <p:cNvSpPr>
            <a:spLocks noGrp="1"/>
          </p:cNvSpPr>
          <p:nvPr>
            <p:ph type="title"/>
          </p:nvPr>
        </p:nvSpPr>
        <p:spPr>
          <a:xfrm>
            <a:off x="1184367" y="0"/>
            <a:ext cx="10058400" cy="1193074"/>
          </a:xfrm>
        </p:spPr>
        <p:txBody>
          <a:bodyPr>
            <a:normAutofit/>
          </a:bodyPr>
          <a:lstStyle/>
          <a:p>
            <a:r>
              <a:rPr lang="en-US" sz="4000" dirty="0"/>
              <a:t>Institutional Effectiveness, Infrastructure, and Resource Management</a:t>
            </a:r>
          </a:p>
        </p:txBody>
      </p:sp>
      <p:sp>
        <p:nvSpPr>
          <p:cNvPr id="4" name="Content Placeholder 3">
            <a:extLst>
              <a:ext uri="{FF2B5EF4-FFF2-40B4-BE49-F238E27FC236}">
                <a16:creationId xmlns:a16="http://schemas.microsoft.com/office/drawing/2014/main" id="{F09B4390-5895-B452-3583-E49C0CB4E776}"/>
              </a:ext>
            </a:extLst>
          </p:cNvPr>
          <p:cNvSpPr>
            <a:spLocks noGrp="1"/>
          </p:cNvSpPr>
          <p:nvPr>
            <p:ph idx="1"/>
          </p:nvPr>
        </p:nvSpPr>
        <p:spPr>
          <a:xfrm>
            <a:off x="1066800" y="1312816"/>
            <a:ext cx="10058400" cy="4478383"/>
          </a:xfrm>
        </p:spPr>
        <p:txBody>
          <a:bodyPr>
            <a:normAutofit fontScale="92500" lnSpcReduction="10000"/>
          </a:bodyPr>
          <a:lstStyle/>
          <a:p>
            <a:r>
              <a:rPr lang="en-US" sz="3200" i="1" dirty="0"/>
              <a:t>Institutional Effectiveness</a:t>
            </a:r>
          </a:p>
          <a:p>
            <a:pPr>
              <a:lnSpc>
                <a:spcPct val="107000"/>
              </a:lnSpc>
              <a:spcBef>
                <a:spcPts val="0"/>
              </a:spcBef>
              <a:spcAft>
                <a:spcPts val="800"/>
              </a:spcAft>
              <a:buFont typeface="Arial" panose="020B0604020202020204" pitchFamily="34" charset="0"/>
              <a:buChar char="•"/>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3000" dirty="0">
                <a:effectLst/>
                <a:latin typeface="Calibri" panose="020F0502020204030204" pitchFamily="34" charset="0"/>
                <a:ea typeface="Times New Roman" panose="02020603050405020304" pitchFamily="18" charset="0"/>
                <a:cs typeface="Times New Roman" panose="02020603050405020304" pitchFamily="18" charset="0"/>
              </a:rPr>
              <a:t>Administrators, faculty, and staff need access to current comprehensive data and engage in professional development to better understand and analyze the data in order to make data-informed decisions</a:t>
            </a:r>
          </a:p>
          <a:p>
            <a:pPr>
              <a:lnSpc>
                <a:spcPct val="107000"/>
              </a:lnSpc>
              <a:spcBef>
                <a:spcPts val="0"/>
              </a:spcBef>
              <a:spcAft>
                <a:spcPts val="800"/>
              </a:spcAft>
              <a:buFont typeface="Arial" panose="020B0604020202020204" pitchFamily="34" charset="0"/>
              <a:buChar char="•"/>
            </a:pPr>
            <a:r>
              <a:rPr kumimoji="0" lang="en-US" sz="30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Times New Roman" panose="02020603050405020304" pitchFamily="18" charset="0"/>
                <a:cs typeface="Times New Roman" panose="02020603050405020304" pitchFamily="18" charset="0"/>
              </a:rPr>
              <a:t> Faculty need to understand data, know how to determine the most important priorities and make the best decisions</a:t>
            </a:r>
            <a:endParaRPr lang="en-US" sz="3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Bef>
                <a:spcPts val="0"/>
              </a:spcBef>
              <a:spcAft>
                <a:spcPts val="800"/>
              </a:spcAft>
              <a:buFont typeface="Arial" panose="020B0604020202020204" pitchFamily="34" charset="0"/>
              <a:buChar char="•"/>
            </a:pPr>
            <a:r>
              <a:rPr lang="en-US" sz="3000" dirty="0">
                <a:effectLst/>
                <a:latin typeface="Calibri" panose="020F0502020204030204" pitchFamily="34" charset="0"/>
                <a:ea typeface="Times New Roman" panose="02020603050405020304" pitchFamily="18" charset="0"/>
                <a:cs typeface="Times New Roman" panose="02020603050405020304" pitchFamily="18" charset="0"/>
              </a:rPr>
              <a:t> Assess the adequacy of staffing in the Institutional Research and Planning department</a:t>
            </a:r>
          </a:p>
          <a:p>
            <a:pPr>
              <a:buFont typeface="Arial" panose="020B0604020202020204" pitchFamily="34" charset="0"/>
              <a:buChar char="•"/>
            </a:pPr>
            <a:endParaRPr lang="en-US" sz="2800" dirty="0"/>
          </a:p>
          <a:p>
            <a:pPr>
              <a:buFont typeface="Arial" panose="020B0604020202020204" pitchFamily="34" charset="0"/>
              <a:buChar char="•"/>
            </a:pPr>
            <a:endParaRPr lang="en-US" sz="2800" dirty="0"/>
          </a:p>
        </p:txBody>
      </p:sp>
    </p:spTree>
    <p:extLst>
      <p:ext uri="{BB962C8B-B14F-4D97-AF65-F5344CB8AC3E}">
        <p14:creationId xmlns:p14="http://schemas.microsoft.com/office/powerpoint/2010/main" val="422251286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1D455-DDC1-5459-8CAC-7ED83C2B8E4C}"/>
              </a:ext>
            </a:extLst>
          </p:cNvPr>
          <p:cNvSpPr>
            <a:spLocks noGrp="1"/>
          </p:cNvSpPr>
          <p:nvPr>
            <p:ph type="title"/>
          </p:nvPr>
        </p:nvSpPr>
        <p:spPr>
          <a:xfrm>
            <a:off x="1097280" y="87086"/>
            <a:ext cx="10058400" cy="1160417"/>
          </a:xfrm>
        </p:spPr>
        <p:txBody>
          <a:bodyPr>
            <a:normAutofit/>
          </a:bodyPr>
          <a:lstStyle/>
          <a:p>
            <a:r>
              <a:rPr lang="en-US" sz="4000" dirty="0"/>
              <a:t>Institutional Effectiveness, Infrastructure, and Resource Management</a:t>
            </a:r>
          </a:p>
        </p:txBody>
      </p:sp>
      <p:sp>
        <p:nvSpPr>
          <p:cNvPr id="4" name="Content Placeholder 3">
            <a:extLst>
              <a:ext uri="{FF2B5EF4-FFF2-40B4-BE49-F238E27FC236}">
                <a16:creationId xmlns:a16="http://schemas.microsoft.com/office/drawing/2014/main" id="{F09B4390-5895-B452-3583-E49C0CB4E776}"/>
              </a:ext>
            </a:extLst>
          </p:cNvPr>
          <p:cNvSpPr>
            <a:spLocks noGrp="1"/>
          </p:cNvSpPr>
          <p:nvPr>
            <p:ph idx="1"/>
          </p:nvPr>
        </p:nvSpPr>
        <p:spPr>
          <a:xfrm>
            <a:off x="1097280" y="1417320"/>
            <a:ext cx="10058400" cy="4023360"/>
          </a:xfrm>
        </p:spPr>
        <p:txBody>
          <a:bodyPr>
            <a:normAutofit fontScale="92500" lnSpcReduction="10000"/>
          </a:bodyPr>
          <a:lstStyle/>
          <a:p>
            <a:r>
              <a:rPr lang="en-US" sz="3200" i="1" dirty="0"/>
              <a:t>Facilities</a:t>
            </a:r>
          </a:p>
          <a:p>
            <a:pPr marR="0" lvl="0">
              <a:lnSpc>
                <a:spcPct val="107000"/>
              </a:lnSpc>
              <a:spcBef>
                <a:spcPts val="0"/>
              </a:spcBef>
              <a:spcAft>
                <a:spcPts val="800"/>
              </a:spcAft>
              <a:buFont typeface="Arial" panose="020B0604020202020204" pitchFamily="34" charset="0"/>
              <a:buChar char="•"/>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 Assess the condition of college facilities, determine utilization efficiency, and establish priorities to meet current and future student needs</a:t>
            </a:r>
          </a:p>
          <a:p>
            <a:pPr marR="0" lvl="0">
              <a:lnSpc>
                <a:spcPct val="107000"/>
              </a:lnSpc>
              <a:spcBef>
                <a:spcPts val="0"/>
              </a:spcBef>
              <a:spcAft>
                <a:spcPts val="800"/>
              </a:spcAft>
              <a:buFont typeface="Arial" panose="020B0604020202020204" pitchFamily="34" charset="0"/>
              <a:buChar char="•"/>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a:latin typeface="Calibri" panose="020F0502020204030204" pitchFamily="34" charset="0"/>
                <a:ea typeface="Times New Roman" panose="02020603050405020304" pitchFamily="18" charset="0"/>
                <a:cs typeface="Times New Roman" panose="02020603050405020304" pitchFamily="18" charset="0"/>
              </a:rPr>
              <a:t> Need comprehensive</a:t>
            </a: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 assessment of the total cost of ownership for all current and future campus buildings to make informed resource decisions</a:t>
            </a:r>
          </a:p>
          <a:p>
            <a:pPr marR="0" lvl="0">
              <a:lnSpc>
                <a:spcPct val="107000"/>
              </a:lnSpc>
              <a:spcBef>
                <a:spcPts val="0"/>
              </a:spcBef>
              <a:spcAft>
                <a:spcPts val="800"/>
              </a:spcAft>
              <a:buFont typeface="Arial" panose="020B0604020202020204" pitchFamily="34" charset="0"/>
              <a:buChar char="•"/>
            </a:pPr>
            <a:r>
              <a:rPr lang="en-US" sz="2800" dirty="0">
                <a:latin typeface="Calibri" panose="020F0502020204030204" pitchFamily="34"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Times New Roman" panose="02020603050405020304" pitchFamily="18" charset="0"/>
                <a:cs typeface="Times New Roman" panose="02020603050405020304" pitchFamily="18" charset="0"/>
              </a:rPr>
              <a:t>Acquire enhanced technology resources and tools for online/digital learning and technology solutions to increase organizational efficiency</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R="0" lvl="0">
              <a:lnSpc>
                <a:spcPct val="107000"/>
              </a:lnSpc>
              <a:spcBef>
                <a:spcPts val="0"/>
              </a:spcBef>
              <a:spcAft>
                <a:spcPts val="800"/>
              </a:spcAft>
              <a:buFont typeface="Arial" panose="020B0604020202020204" pitchFamily="34" charset="0"/>
              <a:buChar char="•"/>
            </a:pPr>
            <a:r>
              <a:rPr kumimoji="0" lang="en-US" sz="2800" b="0" i="0" u="none" strike="noStrike" kern="1200" cap="none" spc="0" normalizeH="0" baseline="0" noProof="0" dirty="0">
                <a:ln>
                  <a:noFill/>
                </a:ln>
                <a:solidFill>
                  <a:srgbClr val="000000">
                    <a:lumMod val="75000"/>
                    <a:lumOff val="25000"/>
                  </a:srgbClr>
                </a:solidFill>
                <a:uLnTx/>
                <a:uFillTx/>
                <a:latin typeface="Calibri" panose="020F0502020204030204" pitchFamily="34" charset="0"/>
                <a:ea typeface="Times New Roman" panose="02020603050405020304" pitchFamily="18" charset="0"/>
                <a:cs typeface="Times New Roman" panose="02020603050405020304" pitchFamily="18" charset="0"/>
              </a:rPr>
              <a:t> </a:t>
            </a:r>
            <a:r>
              <a:rPr lang="en-US" sz="2800" dirty="0">
                <a:solidFill>
                  <a:srgbClr val="000000">
                    <a:lumMod val="75000"/>
                    <a:lumOff val="25000"/>
                  </a:srgbClr>
                </a:solidFill>
                <a:latin typeface="Calibri" panose="020F0502020204030204" pitchFamily="34" charset="0"/>
                <a:ea typeface="Times New Roman" panose="02020603050405020304" pitchFamily="18" charset="0"/>
                <a:cs typeface="Times New Roman" panose="02020603050405020304" pitchFamily="18" charset="0"/>
              </a:rPr>
              <a:t> </a:t>
            </a: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Access potential use for dormitories during the summer since they have historically been closed</a:t>
            </a:r>
          </a:p>
          <a:p>
            <a:pPr marR="0" lvl="0">
              <a:lnSpc>
                <a:spcPct val="107000"/>
              </a:lnSpc>
              <a:spcBef>
                <a:spcPts val="0"/>
              </a:spcBef>
              <a:spcAft>
                <a:spcPts val="800"/>
              </a:spcAft>
              <a:buFont typeface="Arial" panose="020B0604020202020204" pitchFamily="34" charset="0"/>
              <a:buChar char="•"/>
            </a:pPr>
            <a:endParaRPr kumimoji="0" lang="en-US" sz="28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R="0" lvl="0">
              <a:lnSpc>
                <a:spcPct val="107000"/>
              </a:lnSpc>
              <a:spcBef>
                <a:spcPts val="0"/>
              </a:spcBef>
              <a:spcAft>
                <a:spcPts val="800"/>
              </a:spcAft>
              <a:buFont typeface="Arial" panose="020B0604020202020204" pitchFamily="34" charset="0"/>
              <a:buChar char="•"/>
            </a:pP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R="0" lvl="0">
              <a:lnSpc>
                <a:spcPct val="107000"/>
              </a:lnSpc>
              <a:spcBef>
                <a:spcPts val="0"/>
              </a:spcBef>
              <a:spcAft>
                <a:spcPts val="800"/>
              </a:spcAft>
              <a:buFont typeface="Arial" panose="020B0604020202020204" pitchFamily="34" charset="0"/>
              <a:buChar char="•"/>
            </a:pPr>
            <a:endParaRPr lang="en-US" sz="2800" dirty="0"/>
          </a:p>
          <a:p>
            <a:pPr>
              <a:buFont typeface="Arial" panose="020B0604020202020204" pitchFamily="34" charset="0"/>
              <a:buChar char="•"/>
            </a:pPr>
            <a:endParaRPr lang="en-US" sz="2800" dirty="0"/>
          </a:p>
        </p:txBody>
      </p:sp>
    </p:spTree>
    <p:extLst>
      <p:ext uri="{BB962C8B-B14F-4D97-AF65-F5344CB8AC3E}">
        <p14:creationId xmlns:p14="http://schemas.microsoft.com/office/powerpoint/2010/main" val="241258500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1D455-DDC1-5459-8CAC-7ED83C2B8E4C}"/>
              </a:ext>
            </a:extLst>
          </p:cNvPr>
          <p:cNvSpPr>
            <a:spLocks noGrp="1"/>
          </p:cNvSpPr>
          <p:nvPr>
            <p:ph type="title"/>
          </p:nvPr>
        </p:nvSpPr>
        <p:spPr>
          <a:xfrm>
            <a:off x="1097280" y="119259"/>
            <a:ext cx="10058400" cy="1214846"/>
          </a:xfrm>
        </p:spPr>
        <p:txBody>
          <a:bodyPr>
            <a:normAutofit/>
          </a:bodyPr>
          <a:lstStyle/>
          <a:p>
            <a:r>
              <a:rPr lang="en-US" sz="4000" dirty="0"/>
              <a:t>Institutional Effectiveness, Infrastructure, and Resource Management</a:t>
            </a:r>
          </a:p>
        </p:txBody>
      </p:sp>
      <p:sp>
        <p:nvSpPr>
          <p:cNvPr id="4" name="Content Placeholder 3">
            <a:extLst>
              <a:ext uri="{FF2B5EF4-FFF2-40B4-BE49-F238E27FC236}">
                <a16:creationId xmlns:a16="http://schemas.microsoft.com/office/drawing/2014/main" id="{F09B4390-5895-B452-3583-E49C0CB4E776}"/>
              </a:ext>
            </a:extLst>
          </p:cNvPr>
          <p:cNvSpPr>
            <a:spLocks noGrp="1"/>
          </p:cNvSpPr>
          <p:nvPr>
            <p:ph idx="1"/>
          </p:nvPr>
        </p:nvSpPr>
        <p:spPr>
          <a:xfrm>
            <a:off x="1097280" y="1334105"/>
            <a:ext cx="10058400" cy="4023360"/>
          </a:xfrm>
        </p:spPr>
        <p:txBody>
          <a:bodyPr>
            <a:normAutofit lnSpcReduction="10000"/>
          </a:bodyPr>
          <a:lstStyle/>
          <a:p>
            <a:r>
              <a:rPr lang="en-US" sz="3200" i="1" dirty="0"/>
              <a:t>Fiscal Resources</a:t>
            </a:r>
          </a:p>
          <a:p>
            <a:pPr marR="0" lvl="0">
              <a:lnSpc>
                <a:spcPct val="107000"/>
              </a:lnSpc>
              <a:spcBef>
                <a:spcPts val="0"/>
              </a:spcBef>
              <a:spcAft>
                <a:spcPts val="800"/>
              </a:spcAft>
              <a:buFont typeface="Arial" panose="020B0604020202020204" pitchFamily="34" charset="0"/>
              <a:buChar char="•"/>
            </a:pPr>
            <a:r>
              <a:rPr lang="en-US" sz="2800" dirty="0"/>
              <a:t> Lack of a </a:t>
            </a: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dedicated grant writer, although numerous grant opportunities and awards, such as HSI grants, could be pursued</a:t>
            </a:r>
          </a:p>
          <a:p>
            <a:pPr marR="0" lvl="0">
              <a:lnSpc>
                <a:spcPct val="107000"/>
              </a:lnSpc>
              <a:spcBef>
                <a:spcPts val="0"/>
              </a:spcBef>
              <a:spcAft>
                <a:spcPts val="800"/>
              </a:spcAft>
              <a:buFont typeface="Arial" panose="020B0604020202020204" pitchFamily="34" charset="0"/>
              <a:buChar char="•"/>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 Consider applying for grants and form partnerships (e.g., CSUB, Alan Hancock, College of Canyons) </a:t>
            </a:r>
            <a:r>
              <a:rPr lang="en-US" sz="2800" dirty="0">
                <a:latin typeface="Calibri" panose="020F0502020204030204" pitchFamily="34" charset="0"/>
                <a:ea typeface="Times New Roman" panose="02020603050405020304" pitchFamily="18" charset="0"/>
                <a:cs typeface="Times New Roman" panose="02020603050405020304" pitchFamily="18" charset="0"/>
              </a:rPr>
              <a:t>i</a:t>
            </a: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n renewable energy (e.g., Carbon Capture, EV, Hydrogen)</a:t>
            </a:r>
          </a:p>
          <a:p>
            <a:pPr marR="0" lvl="0">
              <a:lnSpc>
                <a:spcPct val="107000"/>
              </a:lnSpc>
              <a:spcBef>
                <a:spcPts val="0"/>
              </a:spcBef>
              <a:spcAft>
                <a:spcPts val="800"/>
              </a:spcAft>
              <a:buFont typeface="Arial" panose="020B0604020202020204" pitchFamily="34" charset="0"/>
              <a:buChar char="•"/>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 Taft College has been designated as a Hispanic-Serving Institution (HSI) since 2005 and should take greater advantage of the benefits</a:t>
            </a:r>
          </a:p>
          <a:p>
            <a:pPr>
              <a:buFont typeface="Arial" panose="020B0604020202020204" pitchFamily="34" charset="0"/>
              <a:buChar char="•"/>
            </a:pPr>
            <a:endParaRPr lang="en-US" sz="2800" dirty="0"/>
          </a:p>
          <a:p>
            <a:pPr>
              <a:buFont typeface="Arial" panose="020B0604020202020204" pitchFamily="34" charset="0"/>
              <a:buChar char="•"/>
            </a:pPr>
            <a:endParaRPr lang="en-US" sz="2800" dirty="0"/>
          </a:p>
        </p:txBody>
      </p:sp>
    </p:spTree>
    <p:extLst>
      <p:ext uri="{BB962C8B-B14F-4D97-AF65-F5344CB8AC3E}">
        <p14:creationId xmlns:p14="http://schemas.microsoft.com/office/powerpoint/2010/main" val="289917789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DADBA-5F4D-3DB3-00C6-92D88B998BB7}"/>
              </a:ext>
            </a:extLst>
          </p:cNvPr>
          <p:cNvSpPr>
            <a:spLocks noGrp="1"/>
          </p:cNvSpPr>
          <p:nvPr>
            <p:ph type="ctrTitle"/>
          </p:nvPr>
        </p:nvSpPr>
        <p:spPr/>
        <p:txBody>
          <a:bodyPr/>
          <a:lstStyle/>
          <a:p>
            <a:r>
              <a:rPr lang="en-US" dirty="0"/>
              <a:t>Challenges and Opportunities</a:t>
            </a:r>
          </a:p>
        </p:txBody>
      </p:sp>
      <p:sp>
        <p:nvSpPr>
          <p:cNvPr id="3" name="Subtitle 2">
            <a:extLst>
              <a:ext uri="{FF2B5EF4-FFF2-40B4-BE49-F238E27FC236}">
                <a16:creationId xmlns:a16="http://schemas.microsoft.com/office/drawing/2014/main" id="{A91F6458-7955-2934-5778-8991888E9C1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2108849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AADD6-3F56-E2C8-AE56-9E87B5F330FB}"/>
              </a:ext>
            </a:extLst>
          </p:cNvPr>
          <p:cNvSpPr>
            <a:spLocks noGrp="1"/>
          </p:cNvSpPr>
          <p:nvPr>
            <p:ph type="title"/>
          </p:nvPr>
        </p:nvSpPr>
        <p:spPr/>
        <p:txBody>
          <a:bodyPr/>
          <a:lstStyle/>
          <a:p>
            <a:r>
              <a:rPr lang="en-US" dirty="0"/>
              <a:t>Challenges</a:t>
            </a:r>
          </a:p>
        </p:txBody>
      </p:sp>
      <p:sp>
        <p:nvSpPr>
          <p:cNvPr id="3" name="Content Placeholder 2">
            <a:extLst>
              <a:ext uri="{FF2B5EF4-FFF2-40B4-BE49-F238E27FC236}">
                <a16:creationId xmlns:a16="http://schemas.microsoft.com/office/drawing/2014/main" id="{35B30ED8-C842-9441-4987-8F7F38CB31DA}"/>
              </a:ext>
            </a:extLst>
          </p:cNvPr>
          <p:cNvSpPr>
            <a:spLocks noGrp="1"/>
          </p:cNvSpPr>
          <p:nvPr>
            <p:ph idx="1"/>
          </p:nvPr>
        </p:nvSpPr>
        <p:spPr/>
        <p:txBody>
          <a:bodyPr/>
          <a:lstStyle/>
          <a:p>
            <a:endParaRPr lang="en-US" dirty="0"/>
          </a:p>
          <a:p>
            <a:pPr algn="ctr"/>
            <a:endParaRPr lang="en-US" sz="3200" i="1" dirty="0">
              <a:solidFill>
                <a:srgbClr val="C00000"/>
              </a:solidFill>
            </a:endParaRPr>
          </a:p>
          <a:p>
            <a:pPr algn="ctr"/>
            <a:r>
              <a:rPr lang="en-US" sz="3200" i="1" dirty="0">
                <a:solidFill>
                  <a:srgbClr val="C00000"/>
                </a:solidFill>
              </a:rPr>
              <a:t>What are the most significant challenges </a:t>
            </a:r>
          </a:p>
          <a:p>
            <a:pPr algn="ctr"/>
            <a:r>
              <a:rPr lang="en-US" sz="3200" i="1" dirty="0">
                <a:solidFill>
                  <a:srgbClr val="C00000"/>
                </a:solidFill>
              </a:rPr>
              <a:t>Taft College faces for the next ten years?</a:t>
            </a:r>
          </a:p>
        </p:txBody>
      </p:sp>
    </p:spTree>
    <p:extLst>
      <p:ext uri="{BB962C8B-B14F-4D97-AF65-F5344CB8AC3E}">
        <p14:creationId xmlns:p14="http://schemas.microsoft.com/office/powerpoint/2010/main" val="38993953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AADD6-3F56-E2C8-AE56-9E87B5F330FB}"/>
              </a:ext>
            </a:extLst>
          </p:cNvPr>
          <p:cNvSpPr>
            <a:spLocks noGrp="1"/>
          </p:cNvSpPr>
          <p:nvPr>
            <p:ph type="title"/>
          </p:nvPr>
        </p:nvSpPr>
        <p:spPr/>
        <p:txBody>
          <a:bodyPr/>
          <a:lstStyle/>
          <a:p>
            <a:r>
              <a:rPr lang="en-US" dirty="0"/>
              <a:t>Opportunities</a:t>
            </a:r>
          </a:p>
        </p:txBody>
      </p:sp>
      <p:sp>
        <p:nvSpPr>
          <p:cNvPr id="3" name="Content Placeholder 2">
            <a:extLst>
              <a:ext uri="{FF2B5EF4-FFF2-40B4-BE49-F238E27FC236}">
                <a16:creationId xmlns:a16="http://schemas.microsoft.com/office/drawing/2014/main" id="{35B30ED8-C842-9441-4987-8F7F38CB31DA}"/>
              </a:ext>
            </a:extLst>
          </p:cNvPr>
          <p:cNvSpPr>
            <a:spLocks noGrp="1"/>
          </p:cNvSpPr>
          <p:nvPr>
            <p:ph idx="1"/>
          </p:nvPr>
        </p:nvSpPr>
        <p:spPr/>
        <p:txBody>
          <a:bodyPr/>
          <a:lstStyle/>
          <a:p>
            <a:pPr>
              <a:buFont typeface="Arial" panose="020B0604020202020204" pitchFamily="34" charset="0"/>
              <a:buChar char="•"/>
            </a:pPr>
            <a:r>
              <a:rPr lang="en-US" sz="2400" dirty="0"/>
              <a:t> </a:t>
            </a:r>
            <a:endParaRPr lang="en-US" dirty="0"/>
          </a:p>
        </p:txBody>
      </p:sp>
      <p:sp>
        <p:nvSpPr>
          <p:cNvPr id="5" name="TextBox 4">
            <a:extLst>
              <a:ext uri="{FF2B5EF4-FFF2-40B4-BE49-F238E27FC236}">
                <a16:creationId xmlns:a16="http://schemas.microsoft.com/office/drawing/2014/main" id="{FD5D08DE-8CAB-DE53-63A4-3C0C4F057862}"/>
              </a:ext>
            </a:extLst>
          </p:cNvPr>
          <p:cNvSpPr txBox="1"/>
          <p:nvPr/>
        </p:nvSpPr>
        <p:spPr>
          <a:xfrm>
            <a:off x="2061029" y="3123978"/>
            <a:ext cx="8752113" cy="1200329"/>
          </a:xfrm>
          <a:prstGeom prst="rect">
            <a:avLst/>
          </a:prstGeom>
          <a:noFill/>
        </p:spPr>
        <p:txBody>
          <a:bodyPr wrap="square">
            <a:spAutoFit/>
          </a:bodyPr>
          <a:lstStyle/>
          <a:p>
            <a:pPr algn="ctr"/>
            <a:r>
              <a:rPr lang="en-US" sz="3600" i="1" dirty="0">
                <a:solidFill>
                  <a:srgbClr val="C00000"/>
                </a:solidFill>
              </a:rPr>
              <a:t>What are the greatest opportunities</a:t>
            </a:r>
          </a:p>
          <a:p>
            <a:pPr algn="ctr"/>
            <a:r>
              <a:rPr lang="en-US" sz="3600" i="1" dirty="0">
                <a:solidFill>
                  <a:srgbClr val="C00000"/>
                </a:solidFill>
              </a:rPr>
              <a:t> for Taft College in the next ten years?</a:t>
            </a:r>
          </a:p>
        </p:txBody>
      </p:sp>
    </p:spTree>
    <p:extLst>
      <p:ext uri="{BB962C8B-B14F-4D97-AF65-F5344CB8AC3E}">
        <p14:creationId xmlns:p14="http://schemas.microsoft.com/office/powerpoint/2010/main" val="408575075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4E705-F92F-4D31-D715-36069D298737}"/>
              </a:ext>
            </a:extLst>
          </p:cNvPr>
          <p:cNvSpPr>
            <a:spLocks noGrp="1"/>
          </p:cNvSpPr>
          <p:nvPr>
            <p:ph type="title"/>
          </p:nvPr>
        </p:nvSpPr>
        <p:spPr>
          <a:xfrm>
            <a:off x="1097280" y="646176"/>
            <a:ext cx="10058400" cy="1450848"/>
          </a:xfrm>
        </p:spPr>
        <p:txBody>
          <a:bodyPr>
            <a:normAutofit fontScale="90000"/>
          </a:bodyPr>
          <a:lstStyle/>
          <a:p>
            <a:br>
              <a:rPr lang="en-US" dirty="0"/>
            </a:br>
            <a:br>
              <a:rPr lang="en-US" dirty="0"/>
            </a:br>
            <a:br>
              <a:rPr lang="en-US" dirty="0"/>
            </a:br>
            <a:r>
              <a:rPr lang="en-US" dirty="0"/>
              <a:t>Next Steps</a:t>
            </a:r>
            <a:br>
              <a:rPr lang="en-US" dirty="0"/>
            </a:br>
            <a:endParaRPr lang="en-US" dirty="0"/>
          </a:p>
        </p:txBody>
      </p:sp>
      <p:sp>
        <p:nvSpPr>
          <p:cNvPr id="4" name="Content Placeholder 3">
            <a:extLst>
              <a:ext uri="{FF2B5EF4-FFF2-40B4-BE49-F238E27FC236}">
                <a16:creationId xmlns:a16="http://schemas.microsoft.com/office/drawing/2014/main" id="{CB3417B1-2AD9-0934-8942-F99AB65D6CA3}"/>
              </a:ext>
            </a:extLst>
          </p:cNvPr>
          <p:cNvSpPr>
            <a:spLocks noGrp="1"/>
          </p:cNvSpPr>
          <p:nvPr>
            <p:ph idx="1"/>
          </p:nvPr>
        </p:nvSpPr>
        <p:spPr/>
        <p:txBody>
          <a:bodyPr>
            <a:noAutofit/>
          </a:bodyPr>
          <a:lstStyle/>
          <a:p>
            <a:pPr>
              <a:buFont typeface="Arial" panose="020B0604020202020204" pitchFamily="34" charset="0"/>
              <a:buChar char="•"/>
            </a:pPr>
            <a:r>
              <a:rPr lang="en-US" sz="2400" dirty="0"/>
              <a:t>  10/21: CBT Team synthesizes Challenges and Opportunities; adds to EMP draft</a:t>
            </a:r>
          </a:p>
          <a:p>
            <a:pPr>
              <a:buFont typeface="Arial" panose="020B0604020202020204" pitchFamily="34" charset="0"/>
              <a:buChar char="•"/>
            </a:pPr>
            <a:r>
              <a:rPr lang="en-US" sz="2400" dirty="0"/>
              <a:t>  10/22: Draft EMP Document distributed to members for review and feedback</a:t>
            </a:r>
          </a:p>
          <a:p>
            <a:pPr>
              <a:buFont typeface="Arial" panose="020B0604020202020204" pitchFamily="34" charset="0"/>
              <a:buChar char="•"/>
            </a:pPr>
            <a:r>
              <a:rPr lang="en-US" sz="2400" dirty="0"/>
              <a:t>  11/4:  All suggested edits due to Xiaohong for compilation and approval</a:t>
            </a:r>
          </a:p>
          <a:p>
            <a:pPr>
              <a:buFont typeface="Arial" panose="020B0604020202020204" pitchFamily="34" charset="0"/>
              <a:buChar char="•"/>
            </a:pPr>
            <a:r>
              <a:rPr lang="en-US" sz="2400" dirty="0"/>
              <a:t>  11/7:  Xiaohong sends College-approved edits to CBT</a:t>
            </a:r>
          </a:p>
          <a:p>
            <a:pPr>
              <a:buFont typeface="Arial" panose="020B0604020202020204" pitchFamily="34" charset="0"/>
              <a:buChar char="•"/>
            </a:pPr>
            <a:r>
              <a:rPr lang="en-US" sz="2400" dirty="0"/>
              <a:t>  11/14 (1-4) &amp; 15 (10-1):  CBT-facilitated Goal-Setting session</a:t>
            </a:r>
          </a:p>
          <a:p>
            <a:pPr>
              <a:buFont typeface="Arial" panose="020B0604020202020204" pitchFamily="34" charset="0"/>
              <a:buChar char="•"/>
            </a:pPr>
            <a:r>
              <a:rPr lang="en-US" sz="2400" dirty="0"/>
              <a:t>  11/22: CBT submits Final Draft EMP to Taft College; Project completes </a:t>
            </a:r>
          </a:p>
          <a:p>
            <a:pPr marL="0" indent="0">
              <a:buNone/>
            </a:pPr>
            <a:r>
              <a:rPr lang="en-US" sz="2400" dirty="0"/>
              <a:t>-----------------------------------------------------------------------------------------------------------</a:t>
            </a:r>
          </a:p>
          <a:p>
            <a:pPr>
              <a:buFont typeface="Arial" panose="020B0604020202020204" pitchFamily="34" charset="0"/>
              <a:buChar char="•"/>
            </a:pPr>
            <a:r>
              <a:rPr lang="en-US" sz="2400" dirty="0"/>
              <a:t>  11/25: Governance review and approval processes begin</a:t>
            </a:r>
          </a:p>
        </p:txBody>
      </p:sp>
    </p:spTree>
    <p:extLst>
      <p:ext uri="{BB962C8B-B14F-4D97-AF65-F5344CB8AC3E}">
        <p14:creationId xmlns:p14="http://schemas.microsoft.com/office/powerpoint/2010/main" val="118816343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4E705-F92F-4D31-D715-36069D298737}"/>
              </a:ext>
            </a:extLst>
          </p:cNvPr>
          <p:cNvSpPr>
            <a:spLocks noGrp="1"/>
          </p:cNvSpPr>
          <p:nvPr>
            <p:ph type="ctrTitle"/>
          </p:nvPr>
        </p:nvSpPr>
        <p:spPr/>
        <p:txBody>
          <a:bodyPr/>
          <a:lstStyle/>
          <a:p>
            <a:br>
              <a:rPr lang="en-US" dirty="0"/>
            </a:br>
            <a:r>
              <a:rPr lang="en-US" dirty="0"/>
              <a:t>Closing Remarks</a:t>
            </a:r>
          </a:p>
        </p:txBody>
      </p:sp>
      <p:sp>
        <p:nvSpPr>
          <p:cNvPr id="3" name="Subtitle 2">
            <a:extLst>
              <a:ext uri="{FF2B5EF4-FFF2-40B4-BE49-F238E27FC236}">
                <a16:creationId xmlns:a16="http://schemas.microsoft.com/office/drawing/2014/main" id="{83641270-E2A0-0558-AFD5-19625C487C29}"/>
              </a:ext>
            </a:extLst>
          </p:cNvPr>
          <p:cNvSpPr>
            <a:spLocks noGrp="1"/>
          </p:cNvSpPr>
          <p:nvPr>
            <p:ph type="subTitle" idx="1"/>
          </p:nvPr>
        </p:nvSpPr>
        <p:spPr/>
        <p:txBody>
          <a:bodyPr>
            <a:normAutofit/>
          </a:bodyPr>
          <a:lstStyle/>
          <a:p>
            <a:pPr algn="ctr"/>
            <a:r>
              <a:rPr lang="en-US" sz="2800" dirty="0"/>
              <a:t>Co-chairs &amp; College president</a:t>
            </a:r>
          </a:p>
        </p:txBody>
      </p:sp>
    </p:spTree>
    <p:extLst>
      <p:ext uri="{BB962C8B-B14F-4D97-AF65-F5344CB8AC3E}">
        <p14:creationId xmlns:p14="http://schemas.microsoft.com/office/powerpoint/2010/main" val="2255935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3FEE6-344C-2C2A-F6C0-75122C21D589}"/>
              </a:ext>
            </a:extLst>
          </p:cNvPr>
          <p:cNvSpPr>
            <a:spLocks noGrp="1"/>
          </p:cNvSpPr>
          <p:nvPr>
            <p:ph type="title"/>
          </p:nvPr>
        </p:nvSpPr>
        <p:spPr/>
        <p:txBody>
          <a:bodyPr/>
          <a:lstStyle/>
          <a:p>
            <a:r>
              <a:rPr lang="en-US" dirty="0"/>
              <a:t>Success Rate by Modality</a:t>
            </a:r>
          </a:p>
        </p:txBody>
      </p:sp>
      <p:pic>
        <p:nvPicPr>
          <p:cNvPr id="5" name="Content Placeholder 4">
            <a:extLst>
              <a:ext uri="{FF2B5EF4-FFF2-40B4-BE49-F238E27FC236}">
                <a16:creationId xmlns:a16="http://schemas.microsoft.com/office/drawing/2014/main" id="{D353A681-9FC9-191E-2692-2DA05DBDCB69}"/>
              </a:ext>
            </a:extLst>
          </p:cNvPr>
          <p:cNvPicPr>
            <a:picLocks noGrp="1" noChangeAspect="1"/>
          </p:cNvPicPr>
          <p:nvPr>
            <p:ph idx="1"/>
          </p:nvPr>
        </p:nvPicPr>
        <p:blipFill>
          <a:blip r:embed="rId2"/>
          <a:stretch>
            <a:fillRect/>
          </a:stretch>
        </p:blipFill>
        <p:spPr>
          <a:xfrm>
            <a:off x="4425696" y="1737360"/>
            <a:ext cx="7430917" cy="4248993"/>
          </a:xfrm>
        </p:spPr>
      </p:pic>
      <p:sp>
        <p:nvSpPr>
          <p:cNvPr id="6" name="TextBox 5">
            <a:extLst>
              <a:ext uri="{FF2B5EF4-FFF2-40B4-BE49-F238E27FC236}">
                <a16:creationId xmlns:a16="http://schemas.microsoft.com/office/drawing/2014/main" id="{FD4BCE4C-F1C9-2BB6-D9EB-1816AE4A6AA7}"/>
              </a:ext>
            </a:extLst>
          </p:cNvPr>
          <p:cNvSpPr txBox="1"/>
          <p:nvPr/>
        </p:nvSpPr>
        <p:spPr>
          <a:xfrm>
            <a:off x="6886713" y="6072350"/>
            <a:ext cx="4890761" cy="307777"/>
          </a:xfrm>
          <a:prstGeom prst="rect">
            <a:avLst/>
          </a:prstGeom>
          <a:noFill/>
        </p:spPr>
        <p:txBody>
          <a:bodyPr wrap="square" rtlCol="0">
            <a:spAutoFit/>
          </a:bodyPr>
          <a:lstStyle/>
          <a:p>
            <a:r>
              <a:rPr lang="en-US" sz="1400" i="1" dirty="0"/>
              <a:t>Source: Taft College Office of Institutional Research and Planning</a:t>
            </a:r>
          </a:p>
        </p:txBody>
      </p:sp>
      <p:sp>
        <p:nvSpPr>
          <p:cNvPr id="7" name="TextBox 6">
            <a:extLst>
              <a:ext uri="{FF2B5EF4-FFF2-40B4-BE49-F238E27FC236}">
                <a16:creationId xmlns:a16="http://schemas.microsoft.com/office/drawing/2014/main" id="{39AA7B4A-940E-33EE-0067-BF916CC7C5BB}"/>
              </a:ext>
            </a:extLst>
          </p:cNvPr>
          <p:cNvSpPr txBox="1"/>
          <p:nvPr/>
        </p:nvSpPr>
        <p:spPr>
          <a:xfrm>
            <a:off x="859536" y="2430695"/>
            <a:ext cx="3282696" cy="3046988"/>
          </a:xfrm>
          <a:prstGeom prst="rect">
            <a:avLst/>
          </a:prstGeom>
          <a:noFill/>
        </p:spPr>
        <p:txBody>
          <a:bodyPr wrap="square" rtlCol="0">
            <a:spAutoFit/>
          </a:bodyPr>
          <a:lstStyle/>
          <a:p>
            <a:pPr marL="285750" indent="-285750">
              <a:buFont typeface="Arial" panose="020B0604020202020204" pitchFamily="34" charset="0"/>
              <a:buChar char="•"/>
            </a:pPr>
            <a:r>
              <a:rPr lang="en-US" sz="1600" dirty="0"/>
              <a:t>Success rates have been highest in face-to-face classes, at 79% in 2023-2024</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Over time, success rates have been lower in online and hybrid courses (68% and 67%, respectively, in 2023-2024)</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i="1" dirty="0"/>
              <a:t>(Note: Not all </a:t>
            </a:r>
            <a:r>
              <a:rPr lang="en-US" sz="1600" i="1" dirty="0" err="1"/>
              <a:t>Westec</a:t>
            </a:r>
            <a:r>
              <a:rPr lang="en-US" sz="1600" i="1" dirty="0"/>
              <a:t> enrollments are included)</a:t>
            </a:r>
          </a:p>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310575410"/>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17987</TotalTime>
  <Words>5192</Words>
  <Application>Microsoft Macintosh PowerPoint</Application>
  <PresentationFormat>Widescreen</PresentationFormat>
  <Paragraphs>766</Paragraphs>
  <Slides>88</Slides>
  <Notes>43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88</vt:i4>
      </vt:variant>
    </vt:vector>
  </HeadingPairs>
  <TitlesOfParts>
    <vt:vector size="95" baseType="lpstr">
      <vt:lpstr>Aptos</vt:lpstr>
      <vt:lpstr>Arial</vt:lpstr>
      <vt:lpstr>Calibri</vt:lpstr>
      <vt:lpstr>Calibri Light</vt:lpstr>
      <vt:lpstr>Symbol</vt:lpstr>
      <vt:lpstr>Wingdings</vt:lpstr>
      <vt:lpstr>Retrospect</vt:lpstr>
      <vt:lpstr>Taft College   Educational Master Plan Committee </vt:lpstr>
      <vt:lpstr>Session Agenda</vt:lpstr>
      <vt:lpstr>Data and Trends</vt:lpstr>
      <vt:lpstr>Internal Scan: Taft College Students</vt:lpstr>
      <vt:lpstr>Enrollment Trends, Fall 2024 </vt:lpstr>
      <vt:lpstr>Headcount</vt:lpstr>
      <vt:lpstr>FTES</vt:lpstr>
      <vt:lpstr>Enrollments by Modality</vt:lpstr>
      <vt:lpstr>Success Rate by Modality</vt:lpstr>
      <vt:lpstr>Educational Goal</vt:lpstr>
      <vt:lpstr>Gender</vt:lpstr>
      <vt:lpstr>Ethnicity</vt:lpstr>
      <vt:lpstr>Age</vt:lpstr>
      <vt:lpstr>Special Admit</vt:lpstr>
      <vt:lpstr>Student Type (excludes Westec)</vt:lpstr>
      <vt:lpstr>Declared Majors (excludes Westec)</vt:lpstr>
      <vt:lpstr>Location and HS Origins, 2023-2024 (excludes Westec)</vt:lpstr>
      <vt:lpstr>Enrollment by Zip Code, 2023-2024</vt:lpstr>
      <vt:lpstr>Local Community College Choices</vt:lpstr>
      <vt:lpstr>Thoughts?</vt:lpstr>
      <vt:lpstr>Student Outcomes</vt:lpstr>
      <vt:lpstr>Total Awards</vt:lpstr>
      <vt:lpstr>Unduplicated Student Awards</vt:lpstr>
      <vt:lpstr>Top Awards, 2023-2024</vt:lpstr>
      <vt:lpstr>Transfer Rate</vt:lpstr>
      <vt:lpstr>Top University Transfer Destinations</vt:lpstr>
      <vt:lpstr>Career Education Outcomes, 2023</vt:lpstr>
      <vt:lpstr>Taft CTE Awards with Highest Wage Gains, 2017-2023</vt:lpstr>
      <vt:lpstr>Thoughts?</vt:lpstr>
      <vt:lpstr>Student Success Metrics:  LaunchBoard Data</vt:lpstr>
      <vt:lpstr>LaunchBoard Data from the CCCCO</vt:lpstr>
      <vt:lpstr>Vision 2030: Goals and Metrics</vt:lpstr>
      <vt:lpstr>Student Outcomes from the CCCCO LaunchBoard Taft Students (including Westec) by Journey, 2021-22</vt:lpstr>
      <vt:lpstr>Taft College Short-Term CTE Students  (primarily at Westec)</vt:lpstr>
      <vt:lpstr>Taft College Short-Term CTE Students  (primarily at Westec)</vt:lpstr>
      <vt:lpstr>Taft College Degree/Transfer Students (primarily at the Taft Campus/online)</vt:lpstr>
      <vt:lpstr>Taft College Degree/Transfer Students (primarily at the Taft Campus/online)</vt:lpstr>
      <vt:lpstr>Taft College Undecided/Other Students</vt:lpstr>
      <vt:lpstr>Taft College Undecided/Other Students</vt:lpstr>
      <vt:lpstr>Taft College Adult Ed/ESL Students</vt:lpstr>
      <vt:lpstr>Taft College Adult Ed/ESL Students</vt:lpstr>
      <vt:lpstr>Thoughts?</vt:lpstr>
      <vt:lpstr>Taft Short-Term CTE Students</vt:lpstr>
      <vt:lpstr>LaunchBoard: Short-Term CTE (primarily Westec campus)</vt:lpstr>
      <vt:lpstr>LaunchBoard: Short-Term CTE (primarily Westec campus)</vt:lpstr>
      <vt:lpstr>LaunchBoard: Short-Term CTE (primarily Westec campus)</vt:lpstr>
      <vt:lpstr>LaunchBoard: Short-Term CTE (primarily Westec campus)</vt:lpstr>
      <vt:lpstr>Thoughts?</vt:lpstr>
      <vt:lpstr>Taft Degree/Transfer Students</vt:lpstr>
      <vt:lpstr>LaunchBoard: Degree/Transfer (primarily Taft campus/online) </vt:lpstr>
      <vt:lpstr>LaunchBoard: Degree/Transfer (primarily Taft campus/online)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Thoughts?</vt:lpstr>
      <vt:lpstr>Listening Session Themes </vt:lpstr>
      <vt:lpstr>PowerPoint Presentation</vt:lpstr>
      <vt:lpstr>Enhancing the Student Experience and Resources</vt:lpstr>
      <vt:lpstr>Enhancing the Student Experience and Resources</vt:lpstr>
      <vt:lpstr>Enhancing the Student Experience and Resources</vt:lpstr>
      <vt:lpstr>Enhancing the Student Experience and Resources</vt:lpstr>
      <vt:lpstr>Enhancing the Student Experience and Resources</vt:lpstr>
      <vt:lpstr>Educational Programs and Support</vt:lpstr>
      <vt:lpstr>Educational Programs and Support</vt:lpstr>
      <vt:lpstr>Educational Programs and Support</vt:lpstr>
      <vt:lpstr>Educational Programs and Support</vt:lpstr>
      <vt:lpstr>Educational Programs and Support</vt:lpstr>
      <vt:lpstr>Educational Programs and Support</vt:lpstr>
      <vt:lpstr>Diversity, Equity, Inclusion, Accessibility, and Anti-Racism (DEIAA)</vt:lpstr>
      <vt:lpstr>Community Engagement and Partnerships</vt:lpstr>
      <vt:lpstr>Community Engagement and Partnerships</vt:lpstr>
      <vt:lpstr>Community Engagement and Partnerships</vt:lpstr>
      <vt:lpstr>Organizational Culture and Communication</vt:lpstr>
      <vt:lpstr>Organizational Culture and Communication</vt:lpstr>
      <vt:lpstr>Institutional Effectiveness, Infrastructure, and Resource Management</vt:lpstr>
      <vt:lpstr>Institutional Effectiveness, Infrastructure, and Resource Management</vt:lpstr>
      <vt:lpstr>Institutional Effectiveness, Infrastructure, and Resource Management</vt:lpstr>
      <vt:lpstr>Challenges and Opportunities</vt:lpstr>
      <vt:lpstr>Challenges</vt:lpstr>
      <vt:lpstr>Opportunities</vt:lpstr>
      <vt:lpstr>   Next Steps </vt:lpstr>
      <vt:lpstr> Closing Remarks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Taft College   Educational Master Plan Committee </dc:title>
  <dc:creator>KC Greaney</dc:creator>
  <cp:lastModifiedBy>Nicki Harrington</cp:lastModifiedBy>
  <cp:revision>7</cp:revision>
  <dcterms:created xsi:type="dcterms:W3CDTF">2024-09-18T20:58:25Z</dcterms:created>
  <dcterms:modified xsi:type="dcterms:W3CDTF">2024-10-17T14:08:27Z</dcterms:modified>
</cp:coreProperties>
</file>